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962" r:id="rId2"/>
    <p:sldId id="967" r:id="rId3"/>
    <p:sldId id="922" r:id="rId4"/>
    <p:sldId id="924" r:id="rId5"/>
    <p:sldId id="944" r:id="rId6"/>
    <p:sldId id="948" r:id="rId7"/>
    <p:sldId id="949" r:id="rId8"/>
    <p:sldId id="968" r:id="rId9"/>
    <p:sldId id="950" r:id="rId10"/>
    <p:sldId id="713" r:id="rId11"/>
    <p:sldId id="952" r:id="rId12"/>
    <p:sldId id="953" r:id="rId13"/>
    <p:sldId id="954" r:id="rId14"/>
    <p:sldId id="956" r:id="rId15"/>
    <p:sldId id="933" r:id="rId16"/>
    <p:sldId id="955" r:id="rId17"/>
    <p:sldId id="957" r:id="rId18"/>
    <p:sldId id="958" r:id="rId19"/>
    <p:sldId id="959" r:id="rId20"/>
    <p:sldId id="960" r:id="rId21"/>
    <p:sldId id="961" r:id="rId22"/>
    <p:sldId id="963" r:id="rId23"/>
    <p:sldId id="725" r:id="rId24"/>
    <p:sldId id="964" r:id="rId25"/>
    <p:sldId id="941" r:id="rId26"/>
    <p:sldId id="965" r:id="rId27"/>
    <p:sldId id="966" r:id="rId28"/>
  </p:sldIdLst>
  <p:sldSz cx="9144000" cy="6858000" type="screen4x3"/>
  <p:notesSz cx="6797675" cy="9926638"/>
  <p:defaultTextStyle>
    <a:defPPr>
      <a:defRPr lang="de-DE"/>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FFCC99"/>
    <a:srgbClr val="668E96"/>
    <a:srgbClr val="BED0D2"/>
    <a:srgbClr val="D1DFEA"/>
    <a:srgbClr val="DDDDDD"/>
    <a:srgbClr val="FF0000"/>
    <a:srgbClr val="420F0E"/>
    <a:srgbClr val="E2EBF2"/>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96" autoAdjust="0"/>
    <p:restoredTop sz="95849" autoAdjust="0"/>
  </p:normalViewPr>
  <p:slideViewPr>
    <p:cSldViewPr showGuides="1">
      <p:cViewPr>
        <p:scale>
          <a:sx n="90" d="100"/>
          <a:sy n="90" d="100"/>
        </p:scale>
        <p:origin x="-120" y="-288"/>
      </p:cViewPr>
      <p:guideLst>
        <p:guide orient="horz" pos="845"/>
        <p:guide orient="horz" pos="4110"/>
        <p:guide pos="5174"/>
        <p:guide pos="2744"/>
        <p:guide pos="295"/>
        <p:guide pos="158"/>
        <p:guide pos="4830"/>
        <p:guide pos="521"/>
        <p:guide pos="4934"/>
        <p:guide pos="41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98" d="100"/>
        <a:sy n="198" d="100"/>
      </p:scale>
      <p:origin x="0" y="-76944"/>
    </p:cViewPr>
  </p:sorterViewPr>
  <p:notesViewPr>
    <p:cSldViewPr showGuides="1">
      <p:cViewPr varScale="1">
        <p:scale>
          <a:sx n="62" d="100"/>
          <a:sy n="62" d="100"/>
        </p:scale>
        <p:origin x="-2790" y="-96"/>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0290"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88" tIns="45695" rIns="91388" bIns="45695" numCol="1" anchor="t" anchorCtr="0" compatLnSpc="1">
            <a:prstTxWarp prst="textNoShape">
              <a:avLst/>
            </a:prstTxWarp>
          </a:bodyPr>
          <a:lstStyle>
            <a:lvl1pPr defTabSz="914229" eaLnBrk="1" hangingPunct="1">
              <a:defRPr sz="1200">
                <a:latin typeface="Arial" panose="020B0604020202020204" pitchFamily="34" charset="0"/>
                <a:cs typeface="Arial" panose="020B0604020202020204" pitchFamily="34" charset="0"/>
              </a:defRPr>
            </a:lvl1pPr>
          </a:lstStyle>
          <a:p>
            <a:pPr>
              <a:defRPr/>
            </a:pPr>
            <a:endParaRPr lang="de-DE"/>
          </a:p>
        </p:txBody>
      </p:sp>
      <p:sp>
        <p:nvSpPr>
          <p:cNvPr id="140291"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88" tIns="45695" rIns="91388" bIns="45695" numCol="1" anchor="t" anchorCtr="0" compatLnSpc="1">
            <a:prstTxWarp prst="textNoShape">
              <a:avLst/>
            </a:prstTxWarp>
          </a:bodyPr>
          <a:lstStyle>
            <a:lvl1pPr algn="r" defTabSz="914229" eaLnBrk="1" hangingPunct="1">
              <a:defRPr sz="1200">
                <a:latin typeface="Arial" panose="020B0604020202020204" pitchFamily="34" charset="0"/>
                <a:cs typeface="Arial" panose="020B0604020202020204" pitchFamily="34" charset="0"/>
              </a:defRPr>
            </a:lvl1pPr>
          </a:lstStyle>
          <a:p>
            <a:pPr>
              <a:defRPr/>
            </a:pPr>
            <a:endParaRPr lang="de-DE"/>
          </a:p>
        </p:txBody>
      </p:sp>
      <p:sp>
        <p:nvSpPr>
          <p:cNvPr id="140292" name="Rectangle 4"/>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88" tIns="45695" rIns="91388" bIns="45695" numCol="1" anchor="b" anchorCtr="0" compatLnSpc="1">
            <a:prstTxWarp prst="textNoShape">
              <a:avLst/>
            </a:prstTxWarp>
          </a:bodyPr>
          <a:lstStyle>
            <a:lvl1pPr defTabSz="914229" eaLnBrk="1" hangingPunct="1">
              <a:defRPr sz="1200">
                <a:latin typeface="Arial" panose="020B0604020202020204" pitchFamily="34" charset="0"/>
                <a:cs typeface="Arial" panose="020B0604020202020204" pitchFamily="34" charset="0"/>
              </a:defRPr>
            </a:lvl1pPr>
          </a:lstStyle>
          <a:p>
            <a:pPr>
              <a:defRPr/>
            </a:pPr>
            <a:endParaRPr lang="de-DE"/>
          </a:p>
        </p:txBody>
      </p:sp>
      <p:sp>
        <p:nvSpPr>
          <p:cNvPr id="140293" name="Rectangle 5"/>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88" tIns="45695" rIns="91388" bIns="45695" numCol="1" anchor="b" anchorCtr="0" compatLnSpc="1">
            <a:prstTxWarp prst="textNoShape">
              <a:avLst/>
            </a:prstTxWarp>
          </a:bodyPr>
          <a:lstStyle>
            <a:lvl1pPr algn="r" defTabSz="911225" eaLnBrk="1" hangingPunct="1">
              <a:defRPr sz="1200" smtClean="0"/>
            </a:lvl1pPr>
          </a:lstStyle>
          <a:p>
            <a:pPr>
              <a:defRPr/>
            </a:pPr>
            <a:fld id="{F252E69D-FDC4-4066-966C-DDF14C2CC692}" type="slidenum">
              <a:rPr lang="de-DE" altLang="de-DE"/>
              <a:pPr>
                <a:defRPr/>
              </a:pPr>
              <a:t>‹Nr.›</a:t>
            </a:fld>
            <a:endParaRPr lang="de-DE" altLang="de-DE"/>
          </a:p>
        </p:txBody>
      </p:sp>
    </p:spTree>
    <p:extLst>
      <p:ext uri="{BB962C8B-B14F-4D97-AF65-F5344CB8AC3E}">
        <p14:creationId xmlns:p14="http://schemas.microsoft.com/office/powerpoint/2010/main" val="29822031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88" tIns="45695" rIns="91388" bIns="45695" numCol="1" anchor="t" anchorCtr="0" compatLnSpc="1">
            <a:prstTxWarp prst="textNoShape">
              <a:avLst/>
            </a:prstTxWarp>
          </a:bodyPr>
          <a:lstStyle>
            <a:lvl1pPr defTabSz="914229" eaLnBrk="1" hangingPunct="1">
              <a:defRPr sz="1200">
                <a:latin typeface="Arial" panose="020B0604020202020204" pitchFamily="34" charset="0"/>
                <a:cs typeface="Arial" panose="020B0604020202020204" pitchFamily="34" charset="0"/>
              </a:defRPr>
            </a:lvl1pPr>
          </a:lstStyle>
          <a:p>
            <a:pPr>
              <a:defRPr/>
            </a:pPr>
            <a:endParaRPr lang="de-DE"/>
          </a:p>
        </p:txBody>
      </p:sp>
      <p:sp>
        <p:nvSpPr>
          <p:cNvPr id="59395"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88" tIns="45695" rIns="91388" bIns="45695" numCol="1" anchor="t" anchorCtr="0" compatLnSpc="1">
            <a:prstTxWarp prst="textNoShape">
              <a:avLst/>
            </a:prstTxWarp>
          </a:bodyPr>
          <a:lstStyle>
            <a:lvl1pPr algn="r" defTabSz="914229" eaLnBrk="1" hangingPunct="1">
              <a:defRPr sz="1200">
                <a:latin typeface="Arial" panose="020B0604020202020204" pitchFamily="34" charset="0"/>
                <a:cs typeface="Arial" panose="020B0604020202020204" pitchFamily="34" charset="0"/>
              </a:defRPr>
            </a:lvl1pPr>
          </a:lstStyle>
          <a:p>
            <a:pPr>
              <a:defRPr/>
            </a:pPr>
            <a:endParaRPr lang="de-DE"/>
          </a:p>
        </p:txBody>
      </p:sp>
      <p:sp>
        <p:nvSpPr>
          <p:cNvPr id="24580" name="Rectangle 4"/>
          <p:cNvSpPr>
            <a:spLocks noGrp="1" noRot="1" noChangeAspect="1" noChangeArrowheads="1" noTextEdit="1"/>
          </p:cNvSpPr>
          <p:nvPr>
            <p:ph type="sldImg" idx="2"/>
          </p:nvPr>
        </p:nvSpPr>
        <p:spPr bwMode="auto">
          <a:xfrm>
            <a:off x="919163" y="746125"/>
            <a:ext cx="4960937" cy="37211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9397" name="Rectangle 5"/>
          <p:cNvSpPr>
            <a:spLocks noGrp="1" noChangeArrowheads="1"/>
          </p:cNvSpPr>
          <p:nvPr>
            <p:ph type="body" sz="quarter" idx="3"/>
          </p:nvPr>
        </p:nvSpPr>
        <p:spPr bwMode="auto">
          <a:xfrm>
            <a:off x="679450" y="4714875"/>
            <a:ext cx="5438775" cy="446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88" tIns="45695" rIns="91388" bIns="45695"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59398" name="Rectangle 6"/>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88" tIns="45695" rIns="91388" bIns="45695" numCol="1" anchor="b" anchorCtr="0" compatLnSpc="1">
            <a:prstTxWarp prst="textNoShape">
              <a:avLst/>
            </a:prstTxWarp>
          </a:bodyPr>
          <a:lstStyle>
            <a:lvl1pPr defTabSz="914229" eaLnBrk="1" hangingPunct="1">
              <a:defRPr sz="1200">
                <a:latin typeface="Arial" panose="020B0604020202020204" pitchFamily="34" charset="0"/>
                <a:cs typeface="Arial" panose="020B0604020202020204" pitchFamily="34" charset="0"/>
              </a:defRPr>
            </a:lvl1pPr>
          </a:lstStyle>
          <a:p>
            <a:pPr>
              <a:defRPr/>
            </a:pPr>
            <a:endParaRPr lang="de-DE"/>
          </a:p>
        </p:txBody>
      </p:sp>
      <p:sp>
        <p:nvSpPr>
          <p:cNvPr id="59399" name="Rectangle 7"/>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88" tIns="45695" rIns="91388" bIns="45695" numCol="1" anchor="b" anchorCtr="0" compatLnSpc="1">
            <a:prstTxWarp prst="textNoShape">
              <a:avLst/>
            </a:prstTxWarp>
          </a:bodyPr>
          <a:lstStyle>
            <a:lvl1pPr algn="r" defTabSz="911225" eaLnBrk="1" hangingPunct="1">
              <a:defRPr sz="1200" smtClean="0"/>
            </a:lvl1pPr>
          </a:lstStyle>
          <a:p>
            <a:pPr>
              <a:defRPr/>
            </a:pPr>
            <a:fld id="{381E6EFE-E3CF-4847-B971-8257A1D51FAC}" type="slidenum">
              <a:rPr lang="de-DE" altLang="de-DE"/>
              <a:pPr>
                <a:defRPr/>
              </a:pPr>
              <a:t>‹Nr.›</a:t>
            </a:fld>
            <a:endParaRPr lang="de-DE" altLang="de-DE"/>
          </a:p>
        </p:txBody>
      </p:sp>
    </p:spTree>
    <p:extLst>
      <p:ext uri="{BB962C8B-B14F-4D97-AF65-F5344CB8AC3E}">
        <p14:creationId xmlns:p14="http://schemas.microsoft.com/office/powerpoint/2010/main" val="10642608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defTabSz="909638">
              <a:defRPr>
                <a:solidFill>
                  <a:schemeClr val="tx1"/>
                </a:solidFill>
                <a:latin typeface="Arial" charset="0"/>
                <a:cs typeface="Arial" charset="0"/>
              </a:defRPr>
            </a:lvl1pPr>
            <a:lvl2pPr marL="712788" indent="-271463" defTabSz="909638">
              <a:defRPr>
                <a:solidFill>
                  <a:schemeClr val="tx1"/>
                </a:solidFill>
                <a:latin typeface="Arial" charset="0"/>
                <a:cs typeface="Arial" charset="0"/>
              </a:defRPr>
            </a:lvl2pPr>
            <a:lvl3pPr marL="1098550" indent="-217488" defTabSz="909638">
              <a:defRPr>
                <a:solidFill>
                  <a:schemeClr val="tx1"/>
                </a:solidFill>
                <a:latin typeface="Arial" charset="0"/>
                <a:cs typeface="Arial" charset="0"/>
              </a:defRPr>
            </a:lvl3pPr>
            <a:lvl4pPr marL="1539875" indent="-217488" defTabSz="909638">
              <a:defRPr>
                <a:solidFill>
                  <a:schemeClr val="tx1"/>
                </a:solidFill>
                <a:latin typeface="Arial" charset="0"/>
                <a:cs typeface="Arial" charset="0"/>
              </a:defRPr>
            </a:lvl4pPr>
            <a:lvl5pPr marL="1981200" indent="-217488" defTabSz="909638">
              <a:defRPr>
                <a:solidFill>
                  <a:schemeClr val="tx1"/>
                </a:solidFill>
                <a:latin typeface="Arial" charset="0"/>
                <a:cs typeface="Arial" charset="0"/>
              </a:defRPr>
            </a:lvl5pPr>
            <a:lvl6pPr marL="2438400" indent="-217488" defTabSz="909638" eaLnBrk="0" fontAlgn="base" hangingPunct="0">
              <a:spcBef>
                <a:spcPct val="0"/>
              </a:spcBef>
              <a:spcAft>
                <a:spcPct val="0"/>
              </a:spcAft>
              <a:defRPr>
                <a:solidFill>
                  <a:schemeClr val="tx1"/>
                </a:solidFill>
                <a:latin typeface="Arial" charset="0"/>
                <a:cs typeface="Arial" charset="0"/>
              </a:defRPr>
            </a:lvl6pPr>
            <a:lvl7pPr marL="2895600" indent="-217488" defTabSz="909638" eaLnBrk="0" fontAlgn="base" hangingPunct="0">
              <a:spcBef>
                <a:spcPct val="0"/>
              </a:spcBef>
              <a:spcAft>
                <a:spcPct val="0"/>
              </a:spcAft>
              <a:defRPr>
                <a:solidFill>
                  <a:schemeClr val="tx1"/>
                </a:solidFill>
                <a:latin typeface="Arial" charset="0"/>
                <a:cs typeface="Arial" charset="0"/>
              </a:defRPr>
            </a:lvl7pPr>
            <a:lvl8pPr marL="3352800" indent="-217488" defTabSz="909638" eaLnBrk="0" fontAlgn="base" hangingPunct="0">
              <a:spcBef>
                <a:spcPct val="0"/>
              </a:spcBef>
              <a:spcAft>
                <a:spcPct val="0"/>
              </a:spcAft>
              <a:defRPr>
                <a:solidFill>
                  <a:schemeClr val="tx1"/>
                </a:solidFill>
                <a:latin typeface="Arial" charset="0"/>
                <a:cs typeface="Arial" charset="0"/>
              </a:defRPr>
            </a:lvl8pPr>
            <a:lvl9pPr marL="3810000" indent="-217488" defTabSz="909638" eaLnBrk="0" fontAlgn="base" hangingPunct="0">
              <a:spcBef>
                <a:spcPct val="0"/>
              </a:spcBef>
              <a:spcAft>
                <a:spcPct val="0"/>
              </a:spcAft>
              <a:defRPr>
                <a:solidFill>
                  <a:schemeClr val="tx1"/>
                </a:solidFill>
                <a:latin typeface="Arial" charset="0"/>
                <a:cs typeface="Arial" charset="0"/>
              </a:defRPr>
            </a:lvl9pPr>
          </a:lstStyle>
          <a:p>
            <a:fld id="{F3E68853-1840-43B5-8145-C35C50DE5158}" type="slidenum">
              <a:rPr lang="de-DE" altLang="de-DE"/>
              <a:pPr/>
              <a:t>1</a:t>
            </a:fld>
            <a:endParaRPr lang="de-DE" altLang="de-DE"/>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r>
              <a:rPr lang="de-DE" altLang="de-DE" smtClean="0">
                <a:latin typeface="Arial" charset="0"/>
                <a:cs typeface="Arial" charset="0"/>
              </a:rPr>
              <a:t>Eigentumsstruktur:  a- rechtliches Eigentum: - Einzelpersonen oder die öffentliche Hand, juristische Personen wie Versicherungsgesellschaften ,Immobilienfonds</a:t>
            </a:r>
          </a:p>
          <a:p>
            <a:pPr eaLnBrk="1" hangingPunct="1"/>
            <a:r>
              <a:rPr lang="de-DE" altLang="de-DE" smtClean="0">
                <a:latin typeface="Arial" charset="0"/>
                <a:cs typeface="Arial" charset="0"/>
              </a:rPr>
              <a:t>b- Nutzungseigentum: Selbstnutzer, Mieter, Vermieter</a:t>
            </a:r>
          </a:p>
          <a:p>
            <a:pPr eaLnBrk="1" hangingPunct="1"/>
            <a:endParaRPr lang="de-DE" altLang="de-DE" smtClean="0">
              <a:latin typeface="Arial" charset="0"/>
              <a:cs typeface="Arial" charset="0"/>
            </a:endParaRPr>
          </a:p>
          <a:p>
            <a:pPr eaLnBrk="1" hangingPunct="1"/>
            <a:r>
              <a:rPr lang="de-DE" altLang="de-DE" smtClean="0">
                <a:latin typeface="Arial" charset="0"/>
                <a:cs typeface="Arial" charset="0"/>
              </a:rPr>
              <a:t>Die Angebotsstrukturen auf dem deutschen Wohnungsmarkt zeigen mit rund 60 % Wohnungsanteil einen sehr ausgeprägten und differenzierten Mietwohnungssektor.</a:t>
            </a:r>
          </a:p>
          <a:p>
            <a:pPr eaLnBrk="1" hangingPunct="1"/>
            <a:r>
              <a:rPr lang="de-DE" altLang="de-DE" smtClean="0">
                <a:latin typeface="Arial" charset="0"/>
                <a:cs typeface="Arial" charset="0"/>
              </a:rPr>
              <a:t>Die Anbieterstrukturen sind äußerst heterogen und verbreitet kleinteilig – nicht-institutionelle private Vermieter (private Kleinanbieter) bewirtschaften mit rund 14,5 Mio. Einheiten ca. 60 % aller Mietwohnungen.</a:t>
            </a:r>
          </a:p>
          <a:p>
            <a:pPr eaLnBrk="1" hangingPunct="1"/>
            <a:r>
              <a:rPr lang="de-DE" altLang="de-DE" smtClean="0">
                <a:latin typeface="Arial" charset="0"/>
                <a:cs typeface="Arial" charset="0"/>
              </a:rPr>
              <a:t>Die institutionelle Wohnungswirtschaft ist durch Ökonomisierungs- und Professionalisierungstendenzen sowie das Auftreten neuer Investitionsformen und Akteure von deutlichen Strukturveränderungen betroffen. </a:t>
            </a:r>
          </a:p>
          <a:p>
            <a:pPr eaLnBrk="1" hangingPunct="1"/>
            <a:r>
              <a:rPr lang="de-DE" altLang="de-DE" smtClean="0">
                <a:latin typeface="Arial" charset="0"/>
                <a:cs typeface="Arial" charset="0"/>
              </a:rPr>
              <a:t>Die nicht-institutionellen und überwiegend durch sehr kleine Bestände gekennzeichneten privaten Vermieter stehen aufgrund sich verändernder Nachfragebedingungen in vielen Märkten vor großen Anpassungserfordernissen. </a:t>
            </a:r>
          </a:p>
          <a:p>
            <a:pPr eaLnBrk="1" hangingPunct="1"/>
            <a:endParaRPr lang="de-DE" altLang="de-DE" smtClean="0">
              <a:latin typeface="Arial" charset="0"/>
              <a:cs typeface="Arial" charset="0"/>
            </a:endParaRPr>
          </a:p>
          <a:p>
            <a:pPr eaLnBrk="1" hangingPunct="1"/>
            <a:r>
              <a:rPr lang="de-DE" altLang="de-DE" smtClean="0">
                <a:latin typeface="Arial" charset="0"/>
                <a:cs typeface="Arial" charset="0"/>
              </a:rPr>
              <a:t>Die Strukturen auf den deutschen Wohnungsmärkten sind das Ergebnis historischer Prozesse, die sich vor dem Hintergrund der jeweils herrschenden sozioökonomischen und rechtlichen Rahmenbedingungen entwickelt haben. Die verschiedenen Phasen der Wohnbautätigkeit und Stadtentwicklung mit ihren heute weiterhin evidenten Brüchen, u.a. durch unterschiedliche Verstädterungsprozesse und Urbanisierungsphasen (bspw. Gründerzeit) sowie Kriegszerstörung und Wiederaufbau, zeigen im Ergebnis einen nach wie vor engen Zusammenhang zwischen den Eigentümerstrukturen und den Bauformen. Mieter wohnen zu einem großen Anteil in Mehrfamilienhauswohnungen, Eigentümer mehrheitlich in Eigenheimen ‑ gut drei Viertel der Selbstnutzer wohnen in Ein- und Zweifamilienhäusern, die übrigen in Eigentumswohnungen. Gleichwohl wird ein nicht unerheblicher Anteil von Wohnungen in Ein- und Zweifamilienhäusern vermietet. Auch die Anzahl vermieteter Eigentumswohnungen in Mehrfamilienhäusern ist mittlerweile groß. Laut Zusatzerhebung des Mikrozensus von 2606 beträgt ihr Anteil mehr als 50 % (vgl. Statistisches Bundesamt 2608: 26).</a:t>
            </a:r>
          </a:p>
          <a:p>
            <a:pPr eaLnBrk="1" hangingPunct="1"/>
            <a:endParaRPr lang="de-DE" altLang="de-DE" smtClean="0">
              <a:latin typeface="Arial" charset="0"/>
              <a:cs typeface="Arial" charset="0"/>
            </a:endParaRPr>
          </a:p>
          <a:p>
            <a:pPr eaLnBrk="1" hangingPunct="1"/>
            <a:r>
              <a:rPr lang="de-DE" altLang="de-DE" smtClean="0">
                <a:latin typeface="Arial" charset="0"/>
                <a:cs typeface="Arial" charset="0"/>
              </a:rPr>
              <a:t>In den einzelnen regionalen Wohnungsmärkten bestehen zum Teil starke Unterschiede bei der Zusammensetzung der Anbieterseite: In eher ländlichen Regionen ist das Mietwohnungsangebot begrenzt und gleichzeitig in stärkerem Maß durch die Gruppe der privaten Kleinvermieter getragen. In größeren Städten überwiegt hingegen – mit regionalen Differenzierungen – das Mietwohnungsangebot. Professionelle Vermieter spielen dort eine wichtige Rolle. Auch innerhalb wichtiger Anbietergruppen sind größere regionale Unterschiede auszumachen. So haben z.B. Wohnungsgenossenschaften ebenso wie die kommunalen Wohnungsunternehmen in Städten in Ostdeutschland eine recht hohe Bedeutung bei der Versorgung mit Mietwohnungen, resultierend insbesondere aus ihrer historisch betrachtet starken Einbindung in die staatliche Wohnraumschaffung in der ehemaligen DDR. Aber auch in Westdeutschland waren in einigen Regionen Genossenschaften sowie städtische Wohnungsunternehmen in einem recht hohen Maß am Wiederaufbau nach dem Krieg beteiligt (z.B. in West-Berlin, Hamburg) und haben auch heute noch einen erheblichen Anteil an der Gruppe der Vermieter, während in anderen Städten und Regionen dieser Vermietertyp deutlich weniger vertreten ist.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1225">
              <a:spcBef>
                <a:spcPct val="30000"/>
              </a:spcBef>
              <a:defRPr sz="1200">
                <a:solidFill>
                  <a:schemeClr val="tx1"/>
                </a:solidFill>
                <a:latin typeface="Arial" charset="0"/>
                <a:cs typeface="Arial" charset="0"/>
              </a:defRPr>
            </a:lvl1pPr>
            <a:lvl2pPr marL="711200" indent="-269875" defTabSz="911225">
              <a:spcBef>
                <a:spcPct val="30000"/>
              </a:spcBef>
              <a:defRPr sz="1200">
                <a:solidFill>
                  <a:schemeClr val="tx1"/>
                </a:solidFill>
                <a:latin typeface="Arial" charset="0"/>
                <a:cs typeface="Arial" charset="0"/>
              </a:defRPr>
            </a:lvl2pPr>
            <a:lvl3pPr marL="1096963" indent="-215900" defTabSz="911225">
              <a:spcBef>
                <a:spcPct val="30000"/>
              </a:spcBef>
              <a:defRPr sz="1200">
                <a:solidFill>
                  <a:schemeClr val="tx1"/>
                </a:solidFill>
                <a:latin typeface="Arial" charset="0"/>
                <a:cs typeface="Arial" charset="0"/>
              </a:defRPr>
            </a:lvl3pPr>
            <a:lvl4pPr marL="1538288" indent="-215900" defTabSz="911225">
              <a:spcBef>
                <a:spcPct val="30000"/>
              </a:spcBef>
              <a:defRPr sz="1200">
                <a:solidFill>
                  <a:schemeClr val="tx1"/>
                </a:solidFill>
                <a:latin typeface="Arial" charset="0"/>
                <a:cs typeface="Arial" charset="0"/>
              </a:defRPr>
            </a:lvl4pPr>
            <a:lvl5pPr marL="1979613" indent="-215900" defTabSz="911225">
              <a:spcBef>
                <a:spcPct val="30000"/>
              </a:spcBef>
              <a:defRPr sz="1200">
                <a:solidFill>
                  <a:schemeClr val="tx1"/>
                </a:solidFill>
                <a:latin typeface="Arial" charset="0"/>
                <a:cs typeface="Arial" charset="0"/>
              </a:defRPr>
            </a:lvl5pPr>
            <a:lvl6pPr marL="2436813" indent="-215900" defTabSz="911225" eaLnBrk="0" fontAlgn="base" hangingPunct="0">
              <a:spcBef>
                <a:spcPct val="30000"/>
              </a:spcBef>
              <a:spcAft>
                <a:spcPct val="0"/>
              </a:spcAft>
              <a:defRPr sz="1200">
                <a:solidFill>
                  <a:schemeClr val="tx1"/>
                </a:solidFill>
                <a:latin typeface="Arial" charset="0"/>
                <a:cs typeface="Arial" charset="0"/>
              </a:defRPr>
            </a:lvl6pPr>
            <a:lvl7pPr marL="2894013" indent="-215900" defTabSz="911225" eaLnBrk="0" fontAlgn="base" hangingPunct="0">
              <a:spcBef>
                <a:spcPct val="30000"/>
              </a:spcBef>
              <a:spcAft>
                <a:spcPct val="0"/>
              </a:spcAft>
              <a:defRPr sz="1200">
                <a:solidFill>
                  <a:schemeClr val="tx1"/>
                </a:solidFill>
                <a:latin typeface="Arial" charset="0"/>
                <a:cs typeface="Arial" charset="0"/>
              </a:defRPr>
            </a:lvl7pPr>
            <a:lvl8pPr marL="3351213" indent="-215900" defTabSz="911225" eaLnBrk="0" fontAlgn="base" hangingPunct="0">
              <a:spcBef>
                <a:spcPct val="30000"/>
              </a:spcBef>
              <a:spcAft>
                <a:spcPct val="0"/>
              </a:spcAft>
              <a:defRPr sz="1200">
                <a:solidFill>
                  <a:schemeClr val="tx1"/>
                </a:solidFill>
                <a:latin typeface="Arial" charset="0"/>
                <a:cs typeface="Arial" charset="0"/>
              </a:defRPr>
            </a:lvl8pPr>
            <a:lvl9pPr marL="3808413" indent="-215900" defTabSz="911225"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EC41567B-98E3-41F3-AC39-7D4D835CBA42}" type="slidenum">
              <a:rPr lang="de-DE" altLang="de-DE"/>
              <a:pPr>
                <a:spcBef>
                  <a:spcPct val="0"/>
                </a:spcBef>
              </a:pPr>
              <a:t>10</a:t>
            </a:fld>
            <a:endParaRPr lang="de-DE" altLang="de-DE"/>
          </a:p>
        </p:txBody>
      </p:sp>
      <p:sp>
        <p:nvSpPr>
          <p:cNvPr id="25603" name="Rectangle 2"/>
          <p:cNvSpPr>
            <a:spLocks noGrp="1" noRot="1" noChangeAspect="1" noChangeArrowheads="1" noTextEdit="1"/>
          </p:cNvSpPr>
          <p:nvPr>
            <p:ph type="sldImg"/>
          </p:nvPr>
        </p:nvSpPr>
        <p:spPr>
          <a:xfrm>
            <a:off x="849313" y="722313"/>
            <a:ext cx="4811712" cy="3609975"/>
          </a:xfrm>
          <a:noFill/>
          <a:ln>
            <a:noFill/>
          </a:ln>
          <a:extLst>
            <a:ext uri="{91240B29-F687-4F45-9708-019B960494DF}">
              <a14:hiddenLine xmlns:a14="http://schemas.microsoft.com/office/drawing/2010/main" w="9525">
                <a:solidFill>
                  <a:srgbClr val="000000"/>
                </a:solidFill>
                <a:miter lim="800000"/>
                <a:headEnd/>
                <a:tailEnd/>
              </a14:hiddenLine>
            </a:ext>
          </a:extLst>
        </p:spPr>
      </p:sp>
      <p:sp>
        <p:nvSpPr>
          <p:cNvPr id="25604" name="Rectangle 3"/>
          <p:cNvSpPr>
            <a:spLocks noGrp="1" noChangeArrowheads="1"/>
          </p:cNvSpPr>
          <p:nvPr>
            <p:ph type="body" idx="1"/>
          </p:nvPr>
        </p:nvSpPr>
        <p:spPr>
          <a:noFill/>
        </p:spPr>
        <p:txBody>
          <a:bodyPr/>
          <a:lstStyle/>
          <a:p>
            <a:pPr eaLnBrk="1" hangingPunct="1"/>
            <a:endParaRPr lang="de-DE" altLang="de-DE" smtClean="0">
              <a:latin typeface="Arial"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defTabSz="909638">
              <a:defRPr>
                <a:solidFill>
                  <a:schemeClr val="tx1"/>
                </a:solidFill>
                <a:latin typeface="Arial" charset="0"/>
                <a:cs typeface="Arial" charset="0"/>
              </a:defRPr>
            </a:lvl1pPr>
            <a:lvl2pPr marL="712788" indent="-271463" defTabSz="909638">
              <a:defRPr>
                <a:solidFill>
                  <a:schemeClr val="tx1"/>
                </a:solidFill>
                <a:latin typeface="Arial" charset="0"/>
                <a:cs typeface="Arial" charset="0"/>
              </a:defRPr>
            </a:lvl2pPr>
            <a:lvl3pPr marL="1098550" indent="-217488" defTabSz="909638">
              <a:defRPr>
                <a:solidFill>
                  <a:schemeClr val="tx1"/>
                </a:solidFill>
                <a:latin typeface="Arial" charset="0"/>
                <a:cs typeface="Arial" charset="0"/>
              </a:defRPr>
            </a:lvl3pPr>
            <a:lvl4pPr marL="1539875" indent="-217488" defTabSz="909638">
              <a:defRPr>
                <a:solidFill>
                  <a:schemeClr val="tx1"/>
                </a:solidFill>
                <a:latin typeface="Arial" charset="0"/>
                <a:cs typeface="Arial" charset="0"/>
              </a:defRPr>
            </a:lvl4pPr>
            <a:lvl5pPr marL="1981200" indent="-217488" defTabSz="909638">
              <a:defRPr>
                <a:solidFill>
                  <a:schemeClr val="tx1"/>
                </a:solidFill>
                <a:latin typeface="Arial" charset="0"/>
                <a:cs typeface="Arial" charset="0"/>
              </a:defRPr>
            </a:lvl5pPr>
            <a:lvl6pPr marL="2438400" indent="-217488" defTabSz="909638" eaLnBrk="0" fontAlgn="base" hangingPunct="0">
              <a:spcBef>
                <a:spcPct val="0"/>
              </a:spcBef>
              <a:spcAft>
                <a:spcPct val="0"/>
              </a:spcAft>
              <a:defRPr>
                <a:solidFill>
                  <a:schemeClr val="tx1"/>
                </a:solidFill>
                <a:latin typeface="Arial" charset="0"/>
                <a:cs typeface="Arial" charset="0"/>
              </a:defRPr>
            </a:lvl6pPr>
            <a:lvl7pPr marL="2895600" indent="-217488" defTabSz="909638" eaLnBrk="0" fontAlgn="base" hangingPunct="0">
              <a:spcBef>
                <a:spcPct val="0"/>
              </a:spcBef>
              <a:spcAft>
                <a:spcPct val="0"/>
              </a:spcAft>
              <a:defRPr>
                <a:solidFill>
                  <a:schemeClr val="tx1"/>
                </a:solidFill>
                <a:latin typeface="Arial" charset="0"/>
                <a:cs typeface="Arial" charset="0"/>
              </a:defRPr>
            </a:lvl7pPr>
            <a:lvl8pPr marL="3352800" indent="-217488" defTabSz="909638" eaLnBrk="0" fontAlgn="base" hangingPunct="0">
              <a:spcBef>
                <a:spcPct val="0"/>
              </a:spcBef>
              <a:spcAft>
                <a:spcPct val="0"/>
              </a:spcAft>
              <a:defRPr>
                <a:solidFill>
                  <a:schemeClr val="tx1"/>
                </a:solidFill>
                <a:latin typeface="Arial" charset="0"/>
                <a:cs typeface="Arial" charset="0"/>
              </a:defRPr>
            </a:lvl8pPr>
            <a:lvl9pPr marL="3810000" indent="-217488" defTabSz="909638" eaLnBrk="0" fontAlgn="base" hangingPunct="0">
              <a:spcBef>
                <a:spcPct val="0"/>
              </a:spcBef>
              <a:spcAft>
                <a:spcPct val="0"/>
              </a:spcAft>
              <a:defRPr>
                <a:solidFill>
                  <a:schemeClr val="tx1"/>
                </a:solidFill>
                <a:latin typeface="Arial" charset="0"/>
                <a:cs typeface="Arial" charset="0"/>
              </a:defRPr>
            </a:lvl9pPr>
          </a:lstStyle>
          <a:p>
            <a:fld id="{3CBBBF81-78DB-4EAC-A23B-548F97BE7995}" type="slidenum">
              <a:rPr lang="de-DE" altLang="de-DE"/>
              <a:pPr/>
              <a:t>11</a:t>
            </a:fld>
            <a:endParaRPr lang="de-DE" altLang="de-DE"/>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r>
              <a:rPr lang="de-DE" altLang="de-DE" smtClean="0">
                <a:latin typeface="Arial" charset="0"/>
                <a:cs typeface="Arial" charset="0"/>
              </a:rPr>
              <a:t>Eigentumsstruktur:  a- rechtliches Eigentum: - Einzelpersonen oder die öffentliche Hand, juristische Personen wie Versicherungsgesellschaften ,Immobilienfonds</a:t>
            </a:r>
          </a:p>
          <a:p>
            <a:pPr eaLnBrk="1" hangingPunct="1"/>
            <a:r>
              <a:rPr lang="de-DE" altLang="de-DE" smtClean="0">
                <a:latin typeface="Arial" charset="0"/>
                <a:cs typeface="Arial" charset="0"/>
              </a:rPr>
              <a:t>b- Nutzungseigentum: Selbstnutzer, Mieter, Vermieter</a:t>
            </a:r>
          </a:p>
          <a:p>
            <a:pPr eaLnBrk="1" hangingPunct="1"/>
            <a:endParaRPr lang="de-DE" altLang="de-DE" smtClean="0">
              <a:latin typeface="Arial" charset="0"/>
              <a:cs typeface="Arial" charset="0"/>
            </a:endParaRPr>
          </a:p>
          <a:p>
            <a:pPr eaLnBrk="1" hangingPunct="1"/>
            <a:r>
              <a:rPr lang="de-DE" altLang="de-DE" smtClean="0">
                <a:latin typeface="Arial" charset="0"/>
                <a:cs typeface="Arial" charset="0"/>
              </a:rPr>
              <a:t>Die Angebotsstrukturen auf dem deutschen Wohnungsmarkt zeigen mit rund 60 % Wohnungsanteil einen sehr ausgeprägten und differenzierten Mietwohnungssektor.</a:t>
            </a:r>
          </a:p>
          <a:p>
            <a:pPr eaLnBrk="1" hangingPunct="1"/>
            <a:r>
              <a:rPr lang="de-DE" altLang="de-DE" smtClean="0">
                <a:latin typeface="Arial" charset="0"/>
                <a:cs typeface="Arial" charset="0"/>
              </a:rPr>
              <a:t>Die Anbieterstrukturen sind äußerst heterogen und verbreitet kleinteilig – nicht-institutionelle private Vermieter (private Kleinanbieter) bewirtschaften mit rund 14,5 Mio. Einheiten ca. 60 % aller Mietwohnungen.</a:t>
            </a:r>
          </a:p>
          <a:p>
            <a:pPr eaLnBrk="1" hangingPunct="1"/>
            <a:r>
              <a:rPr lang="de-DE" altLang="de-DE" smtClean="0">
                <a:latin typeface="Arial" charset="0"/>
                <a:cs typeface="Arial" charset="0"/>
              </a:rPr>
              <a:t>Die institutionelle Wohnungswirtschaft ist durch Ökonomisierungs- und Professionalisierungstendenzen sowie das Auftreten neuer Investitionsformen und Akteure von deutlichen Strukturveränderungen betroffen. </a:t>
            </a:r>
          </a:p>
          <a:p>
            <a:pPr eaLnBrk="1" hangingPunct="1"/>
            <a:r>
              <a:rPr lang="de-DE" altLang="de-DE" smtClean="0">
                <a:latin typeface="Arial" charset="0"/>
                <a:cs typeface="Arial" charset="0"/>
              </a:rPr>
              <a:t>Die nicht-institutionellen und überwiegend durch sehr kleine Bestände gekennzeichneten privaten Vermieter stehen aufgrund sich verändernder Nachfragebedingungen in vielen Märkten vor großen Anpassungserfordernissen. </a:t>
            </a:r>
          </a:p>
          <a:p>
            <a:pPr eaLnBrk="1" hangingPunct="1"/>
            <a:endParaRPr lang="de-DE" altLang="de-DE" smtClean="0">
              <a:latin typeface="Arial" charset="0"/>
              <a:cs typeface="Arial" charset="0"/>
            </a:endParaRPr>
          </a:p>
          <a:p>
            <a:pPr eaLnBrk="1" hangingPunct="1"/>
            <a:r>
              <a:rPr lang="de-DE" altLang="de-DE" smtClean="0">
                <a:latin typeface="Arial" charset="0"/>
                <a:cs typeface="Arial" charset="0"/>
              </a:rPr>
              <a:t>Die Strukturen auf den deutschen Wohnungsmärkten sind das Ergebnis historischer Prozesse, die sich vor dem Hintergrund der jeweils herrschenden sozioökonomischen und rechtlichen Rahmenbedingungen entwickelt haben. Die verschiedenen Phasen der Wohnbautätigkeit und Stadtentwicklung mit ihren heute weiterhin evidenten Brüchen, u.a. durch unterschiedliche Verstädterungsprozesse und Urbanisierungsphasen (bspw. Gründerzeit) sowie Kriegszerstörung und Wiederaufbau, zeigen im Ergebnis einen nach wie vor engen Zusammenhang zwischen den Eigentümerstrukturen und den Bauformen. Mieter wohnen zu einem großen Anteil in Mehrfamilienhauswohnungen, Eigentümer mehrheitlich in Eigenheimen ‑ gut drei Viertel der Selbstnutzer wohnen in Ein- und Zweifamilienhäusern, die übrigen in Eigentumswohnungen. Gleichwohl wird ein nicht unerheblicher Anteil von Wohnungen in Ein- und Zweifamilienhäusern vermietet. Auch die Anzahl vermieteter Eigentumswohnungen in Mehrfamilienhäusern ist mittlerweile groß. Laut Zusatzerhebung des Mikrozensus von 2606 beträgt ihr Anteil mehr als 50 % (vgl. Statistisches Bundesamt 2608: 26).</a:t>
            </a:r>
          </a:p>
          <a:p>
            <a:pPr eaLnBrk="1" hangingPunct="1"/>
            <a:endParaRPr lang="de-DE" altLang="de-DE" smtClean="0">
              <a:latin typeface="Arial" charset="0"/>
              <a:cs typeface="Arial" charset="0"/>
            </a:endParaRPr>
          </a:p>
          <a:p>
            <a:pPr eaLnBrk="1" hangingPunct="1"/>
            <a:r>
              <a:rPr lang="de-DE" altLang="de-DE" smtClean="0">
                <a:latin typeface="Arial" charset="0"/>
                <a:cs typeface="Arial" charset="0"/>
              </a:rPr>
              <a:t>In den einzelnen regionalen Wohnungsmärkten bestehen zum Teil starke Unterschiede bei der Zusammensetzung der Anbieterseite: In eher ländlichen Regionen ist das Mietwohnungsangebot begrenzt und gleichzeitig in stärkerem Maß durch die Gruppe der privaten Kleinvermieter getragen. In größeren Städten überwiegt hingegen – mit regionalen Differenzierungen – das Mietwohnungsangebot. Professionelle Vermieter spielen dort eine wichtige Rolle. Auch innerhalb wichtiger Anbietergruppen sind größere regionale Unterschiede auszumachen. So haben z.B. Wohnungsgenossenschaften ebenso wie die kommunalen Wohnungsunternehmen in Städten in Ostdeutschland eine recht hohe Bedeutung bei der Versorgung mit Mietwohnungen, resultierend insbesondere aus ihrer historisch betrachtet starken Einbindung in die staatliche Wohnraumschaffung in der ehemaligen DDR. Aber auch in Westdeutschland waren in einigen Regionen Genossenschaften sowie städtische Wohnungsunternehmen in einem recht hohen Maß am Wiederaufbau nach dem Krieg beteiligt (z.B. in West-Berlin, Hamburg) und haben auch heute noch einen erheblichen Anteil an der Gruppe der Vermieter, während in anderen Städten und Regionen dieser Vermietertyp deutlich weniger vertreten ist.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defTabSz="909638">
              <a:defRPr>
                <a:solidFill>
                  <a:schemeClr val="tx1"/>
                </a:solidFill>
                <a:latin typeface="Arial" charset="0"/>
                <a:cs typeface="Arial" charset="0"/>
              </a:defRPr>
            </a:lvl1pPr>
            <a:lvl2pPr marL="712788" indent="-271463" defTabSz="909638">
              <a:defRPr>
                <a:solidFill>
                  <a:schemeClr val="tx1"/>
                </a:solidFill>
                <a:latin typeface="Arial" charset="0"/>
                <a:cs typeface="Arial" charset="0"/>
              </a:defRPr>
            </a:lvl2pPr>
            <a:lvl3pPr marL="1098550" indent="-217488" defTabSz="909638">
              <a:defRPr>
                <a:solidFill>
                  <a:schemeClr val="tx1"/>
                </a:solidFill>
                <a:latin typeface="Arial" charset="0"/>
                <a:cs typeface="Arial" charset="0"/>
              </a:defRPr>
            </a:lvl3pPr>
            <a:lvl4pPr marL="1539875" indent="-217488" defTabSz="909638">
              <a:defRPr>
                <a:solidFill>
                  <a:schemeClr val="tx1"/>
                </a:solidFill>
                <a:latin typeface="Arial" charset="0"/>
                <a:cs typeface="Arial" charset="0"/>
              </a:defRPr>
            </a:lvl4pPr>
            <a:lvl5pPr marL="1981200" indent="-217488" defTabSz="909638">
              <a:defRPr>
                <a:solidFill>
                  <a:schemeClr val="tx1"/>
                </a:solidFill>
                <a:latin typeface="Arial" charset="0"/>
                <a:cs typeface="Arial" charset="0"/>
              </a:defRPr>
            </a:lvl5pPr>
            <a:lvl6pPr marL="2438400" indent="-217488" defTabSz="909638" eaLnBrk="0" fontAlgn="base" hangingPunct="0">
              <a:spcBef>
                <a:spcPct val="0"/>
              </a:spcBef>
              <a:spcAft>
                <a:spcPct val="0"/>
              </a:spcAft>
              <a:defRPr>
                <a:solidFill>
                  <a:schemeClr val="tx1"/>
                </a:solidFill>
                <a:latin typeface="Arial" charset="0"/>
                <a:cs typeface="Arial" charset="0"/>
              </a:defRPr>
            </a:lvl6pPr>
            <a:lvl7pPr marL="2895600" indent="-217488" defTabSz="909638" eaLnBrk="0" fontAlgn="base" hangingPunct="0">
              <a:spcBef>
                <a:spcPct val="0"/>
              </a:spcBef>
              <a:spcAft>
                <a:spcPct val="0"/>
              </a:spcAft>
              <a:defRPr>
                <a:solidFill>
                  <a:schemeClr val="tx1"/>
                </a:solidFill>
                <a:latin typeface="Arial" charset="0"/>
                <a:cs typeface="Arial" charset="0"/>
              </a:defRPr>
            </a:lvl7pPr>
            <a:lvl8pPr marL="3352800" indent="-217488" defTabSz="909638" eaLnBrk="0" fontAlgn="base" hangingPunct="0">
              <a:spcBef>
                <a:spcPct val="0"/>
              </a:spcBef>
              <a:spcAft>
                <a:spcPct val="0"/>
              </a:spcAft>
              <a:defRPr>
                <a:solidFill>
                  <a:schemeClr val="tx1"/>
                </a:solidFill>
                <a:latin typeface="Arial" charset="0"/>
                <a:cs typeface="Arial" charset="0"/>
              </a:defRPr>
            </a:lvl8pPr>
            <a:lvl9pPr marL="3810000" indent="-217488" defTabSz="909638" eaLnBrk="0" fontAlgn="base" hangingPunct="0">
              <a:spcBef>
                <a:spcPct val="0"/>
              </a:spcBef>
              <a:spcAft>
                <a:spcPct val="0"/>
              </a:spcAft>
              <a:defRPr>
                <a:solidFill>
                  <a:schemeClr val="tx1"/>
                </a:solidFill>
                <a:latin typeface="Arial" charset="0"/>
                <a:cs typeface="Arial" charset="0"/>
              </a:defRPr>
            </a:lvl9pPr>
          </a:lstStyle>
          <a:p>
            <a:fld id="{3CBBBF81-78DB-4EAC-A23B-548F97BE7995}" type="slidenum">
              <a:rPr lang="de-DE" altLang="de-DE"/>
              <a:pPr/>
              <a:t>12</a:t>
            </a:fld>
            <a:endParaRPr lang="de-DE" altLang="de-DE"/>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r>
              <a:rPr lang="de-DE" altLang="de-DE" smtClean="0">
                <a:latin typeface="Arial" charset="0"/>
                <a:cs typeface="Arial" charset="0"/>
              </a:rPr>
              <a:t>Eigentumsstruktur:  a- rechtliches Eigentum: - Einzelpersonen oder die öffentliche Hand, juristische Personen wie Versicherungsgesellschaften ,Immobilienfonds</a:t>
            </a:r>
          </a:p>
          <a:p>
            <a:pPr eaLnBrk="1" hangingPunct="1"/>
            <a:r>
              <a:rPr lang="de-DE" altLang="de-DE" smtClean="0">
                <a:latin typeface="Arial" charset="0"/>
                <a:cs typeface="Arial" charset="0"/>
              </a:rPr>
              <a:t>b- Nutzungseigentum: Selbstnutzer, Mieter, Vermieter</a:t>
            </a:r>
          </a:p>
          <a:p>
            <a:pPr eaLnBrk="1" hangingPunct="1"/>
            <a:endParaRPr lang="de-DE" altLang="de-DE" smtClean="0">
              <a:latin typeface="Arial" charset="0"/>
              <a:cs typeface="Arial" charset="0"/>
            </a:endParaRPr>
          </a:p>
          <a:p>
            <a:pPr eaLnBrk="1" hangingPunct="1"/>
            <a:r>
              <a:rPr lang="de-DE" altLang="de-DE" smtClean="0">
                <a:latin typeface="Arial" charset="0"/>
                <a:cs typeface="Arial" charset="0"/>
              </a:rPr>
              <a:t>Die Angebotsstrukturen auf dem deutschen Wohnungsmarkt zeigen mit rund 60 % Wohnungsanteil einen sehr ausgeprägten und differenzierten Mietwohnungssektor.</a:t>
            </a:r>
          </a:p>
          <a:p>
            <a:pPr eaLnBrk="1" hangingPunct="1"/>
            <a:r>
              <a:rPr lang="de-DE" altLang="de-DE" smtClean="0">
                <a:latin typeface="Arial" charset="0"/>
                <a:cs typeface="Arial" charset="0"/>
              </a:rPr>
              <a:t>Die Anbieterstrukturen sind äußerst heterogen und verbreitet kleinteilig – nicht-institutionelle private Vermieter (private Kleinanbieter) bewirtschaften mit rund 14,5 Mio. Einheiten ca. 60 % aller Mietwohnungen.</a:t>
            </a:r>
          </a:p>
          <a:p>
            <a:pPr eaLnBrk="1" hangingPunct="1"/>
            <a:r>
              <a:rPr lang="de-DE" altLang="de-DE" smtClean="0">
                <a:latin typeface="Arial" charset="0"/>
                <a:cs typeface="Arial" charset="0"/>
              </a:rPr>
              <a:t>Die institutionelle Wohnungswirtschaft ist durch Ökonomisierungs- und Professionalisierungstendenzen sowie das Auftreten neuer Investitionsformen und Akteure von deutlichen Strukturveränderungen betroffen. </a:t>
            </a:r>
          </a:p>
          <a:p>
            <a:pPr eaLnBrk="1" hangingPunct="1"/>
            <a:r>
              <a:rPr lang="de-DE" altLang="de-DE" smtClean="0">
                <a:latin typeface="Arial" charset="0"/>
                <a:cs typeface="Arial" charset="0"/>
              </a:rPr>
              <a:t>Die nicht-institutionellen und überwiegend durch sehr kleine Bestände gekennzeichneten privaten Vermieter stehen aufgrund sich verändernder Nachfragebedingungen in vielen Märkten vor großen Anpassungserfordernissen. </a:t>
            </a:r>
          </a:p>
          <a:p>
            <a:pPr eaLnBrk="1" hangingPunct="1"/>
            <a:endParaRPr lang="de-DE" altLang="de-DE" smtClean="0">
              <a:latin typeface="Arial" charset="0"/>
              <a:cs typeface="Arial" charset="0"/>
            </a:endParaRPr>
          </a:p>
          <a:p>
            <a:pPr eaLnBrk="1" hangingPunct="1"/>
            <a:r>
              <a:rPr lang="de-DE" altLang="de-DE" smtClean="0">
                <a:latin typeface="Arial" charset="0"/>
                <a:cs typeface="Arial" charset="0"/>
              </a:rPr>
              <a:t>Die Strukturen auf den deutschen Wohnungsmärkten sind das Ergebnis historischer Prozesse, die sich vor dem Hintergrund der jeweils herrschenden sozioökonomischen und rechtlichen Rahmenbedingungen entwickelt haben. Die verschiedenen Phasen der Wohnbautätigkeit und Stadtentwicklung mit ihren heute weiterhin evidenten Brüchen, u.a. durch unterschiedliche Verstädterungsprozesse und Urbanisierungsphasen (bspw. Gründerzeit) sowie Kriegszerstörung und Wiederaufbau, zeigen im Ergebnis einen nach wie vor engen Zusammenhang zwischen den Eigentümerstrukturen und den Bauformen. Mieter wohnen zu einem großen Anteil in Mehrfamilienhauswohnungen, Eigentümer mehrheitlich in Eigenheimen ‑ gut drei Viertel der Selbstnutzer wohnen in Ein- und Zweifamilienhäusern, die übrigen in Eigentumswohnungen. Gleichwohl wird ein nicht unerheblicher Anteil von Wohnungen in Ein- und Zweifamilienhäusern vermietet. Auch die Anzahl vermieteter Eigentumswohnungen in Mehrfamilienhäusern ist mittlerweile groß. Laut Zusatzerhebung des Mikrozensus von 2606 beträgt ihr Anteil mehr als 50 % (vgl. Statistisches Bundesamt 2608: 26).</a:t>
            </a:r>
          </a:p>
          <a:p>
            <a:pPr eaLnBrk="1" hangingPunct="1"/>
            <a:endParaRPr lang="de-DE" altLang="de-DE" smtClean="0">
              <a:latin typeface="Arial" charset="0"/>
              <a:cs typeface="Arial" charset="0"/>
            </a:endParaRPr>
          </a:p>
          <a:p>
            <a:pPr eaLnBrk="1" hangingPunct="1"/>
            <a:r>
              <a:rPr lang="de-DE" altLang="de-DE" smtClean="0">
                <a:latin typeface="Arial" charset="0"/>
                <a:cs typeface="Arial" charset="0"/>
              </a:rPr>
              <a:t>In den einzelnen regionalen Wohnungsmärkten bestehen zum Teil starke Unterschiede bei der Zusammensetzung der Anbieterseite: In eher ländlichen Regionen ist das Mietwohnungsangebot begrenzt und gleichzeitig in stärkerem Maß durch die Gruppe der privaten Kleinvermieter getragen. In größeren Städten überwiegt hingegen – mit regionalen Differenzierungen – das Mietwohnungsangebot. Professionelle Vermieter spielen dort eine wichtige Rolle. Auch innerhalb wichtiger Anbietergruppen sind größere regionale Unterschiede auszumachen. So haben z.B. Wohnungsgenossenschaften ebenso wie die kommunalen Wohnungsunternehmen in Städten in Ostdeutschland eine recht hohe Bedeutung bei der Versorgung mit Mietwohnungen, resultierend insbesondere aus ihrer historisch betrachtet starken Einbindung in die staatliche Wohnraumschaffung in der ehemaligen DDR. Aber auch in Westdeutschland waren in einigen Regionen Genossenschaften sowie städtische Wohnungsunternehmen in einem recht hohen Maß am Wiederaufbau nach dem Krieg beteiligt (z.B. in West-Berlin, Hamburg) und haben auch heute noch einen erheblichen Anteil an der Gruppe der Vermieter, während in anderen Städten und Regionen dieser Vermietertyp deutlich weniger vertreten ist.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defTabSz="909638">
              <a:defRPr>
                <a:solidFill>
                  <a:schemeClr val="tx1"/>
                </a:solidFill>
                <a:latin typeface="Arial" charset="0"/>
                <a:cs typeface="Arial" charset="0"/>
              </a:defRPr>
            </a:lvl1pPr>
            <a:lvl2pPr marL="712788" indent="-271463" defTabSz="909638">
              <a:defRPr>
                <a:solidFill>
                  <a:schemeClr val="tx1"/>
                </a:solidFill>
                <a:latin typeface="Arial" charset="0"/>
                <a:cs typeface="Arial" charset="0"/>
              </a:defRPr>
            </a:lvl2pPr>
            <a:lvl3pPr marL="1098550" indent="-217488" defTabSz="909638">
              <a:defRPr>
                <a:solidFill>
                  <a:schemeClr val="tx1"/>
                </a:solidFill>
                <a:latin typeface="Arial" charset="0"/>
                <a:cs typeface="Arial" charset="0"/>
              </a:defRPr>
            </a:lvl3pPr>
            <a:lvl4pPr marL="1539875" indent="-217488" defTabSz="909638">
              <a:defRPr>
                <a:solidFill>
                  <a:schemeClr val="tx1"/>
                </a:solidFill>
                <a:latin typeface="Arial" charset="0"/>
                <a:cs typeface="Arial" charset="0"/>
              </a:defRPr>
            </a:lvl4pPr>
            <a:lvl5pPr marL="1981200" indent="-217488" defTabSz="909638">
              <a:defRPr>
                <a:solidFill>
                  <a:schemeClr val="tx1"/>
                </a:solidFill>
                <a:latin typeface="Arial" charset="0"/>
                <a:cs typeface="Arial" charset="0"/>
              </a:defRPr>
            </a:lvl5pPr>
            <a:lvl6pPr marL="2438400" indent="-217488" defTabSz="909638" eaLnBrk="0" fontAlgn="base" hangingPunct="0">
              <a:spcBef>
                <a:spcPct val="0"/>
              </a:spcBef>
              <a:spcAft>
                <a:spcPct val="0"/>
              </a:spcAft>
              <a:defRPr>
                <a:solidFill>
                  <a:schemeClr val="tx1"/>
                </a:solidFill>
                <a:latin typeface="Arial" charset="0"/>
                <a:cs typeface="Arial" charset="0"/>
              </a:defRPr>
            </a:lvl6pPr>
            <a:lvl7pPr marL="2895600" indent="-217488" defTabSz="909638" eaLnBrk="0" fontAlgn="base" hangingPunct="0">
              <a:spcBef>
                <a:spcPct val="0"/>
              </a:spcBef>
              <a:spcAft>
                <a:spcPct val="0"/>
              </a:spcAft>
              <a:defRPr>
                <a:solidFill>
                  <a:schemeClr val="tx1"/>
                </a:solidFill>
                <a:latin typeface="Arial" charset="0"/>
                <a:cs typeface="Arial" charset="0"/>
              </a:defRPr>
            </a:lvl7pPr>
            <a:lvl8pPr marL="3352800" indent="-217488" defTabSz="909638" eaLnBrk="0" fontAlgn="base" hangingPunct="0">
              <a:spcBef>
                <a:spcPct val="0"/>
              </a:spcBef>
              <a:spcAft>
                <a:spcPct val="0"/>
              </a:spcAft>
              <a:defRPr>
                <a:solidFill>
                  <a:schemeClr val="tx1"/>
                </a:solidFill>
                <a:latin typeface="Arial" charset="0"/>
                <a:cs typeface="Arial" charset="0"/>
              </a:defRPr>
            </a:lvl8pPr>
            <a:lvl9pPr marL="3810000" indent="-217488" defTabSz="909638" eaLnBrk="0" fontAlgn="base" hangingPunct="0">
              <a:spcBef>
                <a:spcPct val="0"/>
              </a:spcBef>
              <a:spcAft>
                <a:spcPct val="0"/>
              </a:spcAft>
              <a:defRPr>
                <a:solidFill>
                  <a:schemeClr val="tx1"/>
                </a:solidFill>
                <a:latin typeface="Arial" charset="0"/>
                <a:cs typeface="Arial" charset="0"/>
              </a:defRPr>
            </a:lvl9pPr>
          </a:lstStyle>
          <a:p>
            <a:fld id="{3CBBBF81-78DB-4EAC-A23B-548F97BE7995}" type="slidenum">
              <a:rPr lang="de-DE" altLang="de-DE"/>
              <a:pPr/>
              <a:t>13</a:t>
            </a:fld>
            <a:endParaRPr lang="de-DE" altLang="de-DE"/>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r>
              <a:rPr lang="de-DE" altLang="de-DE" smtClean="0">
                <a:latin typeface="Arial" charset="0"/>
                <a:cs typeface="Arial" charset="0"/>
              </a:rPr>
              <a:t>Eigentumsstruktur:  a- rechtliches Eigentum: - Einzelpersonen oder die öffentliche Hand, juristische Personen wie Versicherungsgesellschaften ,Immobilienfonds</a:t>
            </a:r>
          </a:p>
          <a:p>
            <a:pPr eaLnBrk="1" hangingPunct="1"/>
            <a:r>
              <a:rPr lang="de-DE" altLang="de-DE" smtClean="0">
                <a:latin typeface="Arial" charset="0"/>
                <a:cs typeface="Arial" charset="0"/>
              </a:rPr>
              <a:t>b- Nutzungseigentum: Selbstnutzer, Mieter, Vermieter</a:t>
            </a:r>
          </a:p>
          <a:p>
            <a:pPr eaLnBrk="1" hangingPunct="1"/>
            <a:endParaRPr lang="de-DE" altLang="de-DE" smtClean="0">
              <a:latin typeface="Arial" charset="0"/>
              <a:cs typeface="Arial" charset="0"/>
            </a:endParaRPr>
          </a:p>
          <a:p>
            <a:pPr eaLnBrk="1" hangingPunct="1"/>
            <a:r>
              <a:rPr lang="de-DE" altLang="de-DE" smtClean="0">
                <a:latin typeface="Arial" charset="0"/>
                <a:cs typeface="Arial" charset="0"/>
              </a:rPr>
              <a:t>Die Angebotsstrukturen auf dem deutschen Wohnungsmarkt zeigen mit rund 60 % Wohnungsanteil einen sehr ausgeprägten und differenzierten Mietwohnungssektor.</a:t>
            </a:r>
          </a:p>
          <a:p>
            <a:pPr eaLnBrk="1" hangingPunct="1"/>
            <a:r>
              <a:rPr lang="de-DE" altLang="de-DE" smtClean="0">
                <a:latin typeface="Arial" charset="0"/>
                <a:cs typeface="Arial" charset="0"/>
              </a:rPr>
              <a:t>Die Anbieterstrukturen sind äußerst heterogen und verbreitet kleinteilig – nicht-institutionelle private Vermieter (private Kleinanbieter) bewirtschaften mit rund 14,5 Mio. Einheiten ca. 60 % aller Mietwohnungen.</a:t>
            </a:r>
          </a:p>
          <a:p>
            <a:pPr eaLnBrk="1" hangingPunct="1"/>
            <a:r>
              <a:rPr lang="de-DE" altLang="de-DE" smtClean="0">
                <a:latin typeface="Arial" charset="0"/>
                <a:cs typeface="Arial" charset="0"/>
              </a:rPr>
              <a:t>Die institutionelle Wohnungswirtschaft ist durch Ökonomisierungs- und Professionalisierungstendenzen sowie das Auftreten neuer Investitionsformen und Akteure von deutlichen Strukturveränderungen betroffen. </a:t>
            </a:r>
          </a:p>
          <a:p>
            <a:pPr eaLnBrk="1" hangingPunct="1"/>
            <a:r>
              <a:rPr lang="de-DE" altLang="de-DE" smtClean="0">
                <a:latin typeface="Arial" charset="0"/>
                <a:cs typeface="Arial" charset="0"/>
              </a:rPr>
              <a:t>Die nicht-institutionellen und überwiegend durch sehr kleine Bestände gekennzeichneten privaten Vermieter stehen aufgrund sich verändernder Nachfragebedingungen in vielen Märkten vor großen Anpassungserfordernissen. </a:t>
            </a:r>
          </a:p>
          <a:p>
            <a:pPr eaLnBrk="1" hangingPunct="1"/>
            <a:endParaRPr lang="de-DE" altLang="de-DE" smtClean="0">
              <a:latin typeface="Arial" charset="0"/>
              <a:cs typeface="Arial" charset="0"/>
            </a:endParaRPr>
          </a:p>
          <a:p>
            <a:pPr eaLnBrk="1" hangingPunct="1"/>
            <a:r>
              <a:rPr lang="de-DE" altLang="de-DE" smtClean="0">
                <a:latin typeface="Arial" charset="0"/>
                <a:cs typeface="Arial" charset="0"/>
              </a:rPr>
              <a:t>Die Strukturen auf den deutschen Wohnungsmärkten sind das Ergebnis historischer Prozesse, die sich vor dem Hintergrund der jeweils herrschenden sozioökonomischen und rechtlichen Rahmenbedingungen entwickelt haben. Die verschiedenen Phasen der Wohnbautätigkeit und Stadtentwicklung mit ihren heute weiterhin evidenten Brüchen, u.a. durch unterschiedliche Verstädterungsprozesse und Urbanisierungsphasen (bspw. Gründerzeit) sowie Kriegszerstörung und Wiederaufbau, zeigen im Ergebnis einen nach wie vor engen Zusammenhang zwischen den Eigentümerstrukturen und den Bauformen. Mieter wohnen zu einem großen Anteil in Mehrfamilienhauswohnungen, Eigentümer mehrheitlich in Eigenheimen ‑ gut drei Viertel der Selbstnutzer wohnen in Ein- und Zweifamilienhäusern, die übrigen in Eigentumswohnungen. Gleichwohl wird ein nicht unerheblicher Anteil von Wohnungen in Ein- und Zweifamilienhäusern vermietet. Auch die Anzahl vermieteter Eigentumswohnungen in Mehrfamilienhäusern ist mittlerweile groß. Laut Zusatzerhebung des Mikrozensus von 2606 beträgt ihr Anteil mehr als 50 % (vgl. Statistisches Bundesamt 2608: 26).</a:t>
            </a:r>
          </a:p>
          <a:p>
            <a:pPr eaLnBrk="1" hangingPunct="1"/>
            <a:endParaRPr lang="de-DE" altLang="de-DE" smtClean="0">
              <a:latin typeface="Arial" charset="0"/>
              <a:cs typeface="Arial" charset="0"/>
            </a:endParaRPr>
          </a:p>
          <a:p>
            <a:pPr eaLnBrk="1" hangingPunct="1"/>
            <a:r>
              <a:rPr lang="de-DE" altLang="de-DE" smtClean="0">
                <a:latin typeface="Arial" charset="0"/>
                <a:cs typeface="Arial" charset="0"/>
              </a:rPr>
              <a:t>In den einzelnen regionalen Wohnungsmärkten bestehen zum Teil starke Unterschiede bei der Zusammensetzung der Anbieterseite: In eher ländlichen Regionen ist das Mietwohnungsangebot begrenzt und gleichzeitig in stärkerem Maß durch die Gruppe der privaten Kleinvermieter getragen. In größeren Städten überwiegt hingegen – mit regionalen Differenzierungen – das Mietwohnungsangebot. Professionelle Vermieter spielen dort eine wichtige Rolle. Auch innerhalb wichtiger Anbietergruppen sind größere regionale Unterschiede auszumachen. So haben z.B. Wohnungsgenossenschaften ebenso wie die kommunalen Wohnungsunternehmen in Städten in Ostdeutschland eine recht hohe Bedeutung bei der Versorgung mit Mietwohnungen, resultierend insbesondere aus ihrer historisch betrachtet starken Einbindung in die staatliche Wohnraumschaffung in der ehemaligen DDR. Aber auch in Westdeutschland waren in einigen Regionen Genossenschaften sowie städtische Wohnungsunternehmen in einem recht hohen Maß am Wiederaufbau nach dem Krieg beteiligt (z.B. in West-Berlin, Hamburg) und haben auch heute noch einen erheblichen Anteil an der Gruppe der Vermieter, während in anderen Städten und Regionen dieser Vermietertyp deutlich weniger vertreten ist.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defTabSz="909638">
              <a:defRPr>
                <a:solidFill>
                  <a:schemeClr val="tx1"/>
                </a:solidFill>
                <a:latin typeface="Arial" charset="0"/>
                <a:cs typeface="Arial" charset="0"/>
              </a:defRPr>
            </a:lvl1pPr>
            <a:lvl2pPr marL="712788" indent="-271463" defTabSz="909638">
              <a:defRPr>
                <a:solidFill>
                  <a:schemeClr val="tx1"/>
                </a:solidFill>
                <a:latin typeface="Arial" charset="0"/>
                <a:cs typeface="Arial" charset="0"/>
              </a:defRPr>
            </a:lvl2pPr>
            <a:lvl3pPr marL="1098550" indent="-217488" defTabSz="909638">
              <a:defRPr>
                <a:solidFill>
                  <a:schemeClr val="tx1"/>
                </a:solidFill>
                <a:latin typeface="Arial" charset="0"/>
                <a:cs typeface="Arial" charset="0"/>
              </a:defRPr>
            </a:lvl3pPr>
            <a:lvl4pPr marL="1539875" indent="-217488" defTabSz="909638">
              <a:defRPr>
                <a:solidFill>
                  <a:schemeClr val="tx1"/>
                </a:solidFill>
                <a:latin typeface="Arial" charset="0"/>
                <a:cs typeface="Arial" charset="0"/>
              </a:defRPr>
            </a:lvl4pPr>
            <a:lvl5pPr marL="1981200" indent="-217488" defTabSz="909638">
              <a:defRPr>
                <a:solidFill>
                  <a:schemeClr val="tx1"/>
                </a:solidFill>
                <a:latin typeface="Arial" charset="0"/>
                <a:cs typeface="Arial" charset="0"/>
              </a:defRPr>
            </a:lvl5pPr>
            <a:lvl6pPr marL="2438400" indent="-217488" defTabSz="909638" eaLnBrk="0" fontAlgn="base" hangingPunct="0">
              <a:spcBef>
                <a:spcPct val="0"/>
              </a:spcBef>
              <a:spcAft>
                <a:spcPct val="0"/>
              </a:spcAft>
              <a:defRPr>
                <a:solidFill>
                  <a:schemeClr val="tx1"/>
                </a:solidFill>
                <a:latin typeface="Arial" charset="0"/>
                <a:cs typeface="Arial" charset="0"/>
              </a:defRPr>
            </a:lvl6pPr>
            <a:lvl7pPr marL="2895600" indent="-217488" defTabSz="909638" eaLnBrk="0" fontAlgn="base" hangingPunct="0">
              <a:spcBef>
                <a:spcPct val="0"/>
              </a:spcBef>
              <a:spcAft>
                <a:spcPct val="0"/>
              </a:spcAft>
              <a:defRPr>
                <a:solidFill>
                  <a:schemeClr val="tx1"/>
                </a:solidFill>
                <a:latin typeface="Arial" charset="0"/>
                <a:cs typeface="Arial" charset="0"/>
              </a:defRPr>
            </a:lvl7pPr>
            <a:lvl8pPr marL="3352800" indent="-217488" defTabSz="909638" eaLnBrk="0" fontAlgn="base" hangingPunct="0">
              <a:spcBef>
                <a:spcPct val="0"/>
              </a:spcBef>
              <a:spcAft>
                <a:spcPct val="0"/>
              </a:spcAft>
              <a:defRPr>
                <a:solidFill>
                  <a:schemeClr val="tx1"/>
                </a:solidFill>
                <a:latin typeface="Arial" charset="0"/>
                <a:cs typeface="Arial" charset="0"/>
              </a:defRPr>
            </a:lvl8pPr>
            <a:lvl9pPr marL="3810000" indent="-217488" defTabSz="909638" eaLnBrk="0" fontAlgn="base" hangingPunct="0">
              <a:spcBef>
                <a:spcPct val="0"/>
              </a:spcBef>
              <a:spcAft>
                <a:spcPct val="0"/>
              </a:spcAft>
              <a:defRPr>
                <a:solidFill>
                  <a:schemeClr val="tx1"/>
                </a:solidFill>
                <a:latin typeface="Arial" charset="0"/>
                <a:cs typeface="Arial" charset="0"/>
              </a:defRPr>
            </a:lvl9pPr>
          </a:lstStyle>
          <a:p>
            <a:fld id="{3CBBBF81-78DB-4EAC-A23B-548F97BE7995}" type="slidenum">
              <a:rPr lang="de-DE" altLang="de-DE"/>
              <a:pPr/>
              <a:t>14</a:t>
            </a:fld>
            <a:endParaRPr lang="de-DE" altLang="de-DE"/>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r>
              <a:rPr lang="de-DE" altLang="de-DE" smtClean="0">
                <a:latin typeface="Arial" charset="0"/>
                <a:cs typeface="Arial" charset="0"/>
              </a:rPr>
              <a:t>Eigentumsstruktur:  a- rechtliches Eigentum: - Einzelpersonen oder die öffentliche Hand, juristische Personen wie Versicherungsgesellschaften ,Immobilienfonds</a:t>
            </a:r>
          </a:p>
          <a:p>
            <a:pPr eaLnBrk="1" hangingPunct="1"/>
            <a:r>
              <a:rPr lang="de-DE" altLang="de-DE" smtClean="0">
                <a:latin typeface="Arial" charset="0"/>
                <a:cs typeface="Arial" charset="0"/>
              </a:rPr>
              <a:t>b- Nutzungseigentum: Selbstnutzer, Mieter, Vermieter</a:t>
            </a:r>
          </a:p>
          <a:p>
            <a:pPr eaLnBrk="1" hangingPunct="1"/>
            <a:endParaRPr lang="de-DE" altLang="de-DE" smtClean="0">
              <a:latin typeface="Arial" charset="0"/>
              <a:cs typeface="Arial" charset="0"/>
            </a:endParaRPr>
          </a:p>
          <a:p>
            <a:pPr eaLnBrk="1" hangingPunct="1"/>
            <a:r>
              <a:rPr lang="de-DE" altLang="de-DE" smtClean="0">
                <a:latin typeface="Arial" charset="0"/>
                <a:cs typeface="Arial" charset="0"/>
              </a:rPr>
              <a:t>Die Angebotsstrukturen auf dem deutschen Wohnungsmarkt zeigen mit rund 60 % Wohnungsanteil einen sehr ausgeprägten und differenzierten Mietwohnungssektor.</a:t>
            </a:r>
          </a:p>
          <a:p>
            <a:pPr eaLnBrk="1" hangingPunct="1"/>
            <a:r>
              <a:rPr lang="de-DE" altLang="de-DE" smtClean="0">
                <a:latin typeface="Arial" charset="0"/>
                <a:cs typeface="Arial" charset="0"/>
              </a:rPr>
              <a:t>Die Anbieterstrukturen sind äußerst heterogen und verbreitet kleinteilig – nicht-institutionelle private Vermieter (private Kleinanbieter) bewirtschaften mit rund 14,5 Mio. Einheiten ca. 60 % aller Mietwohnungen.</a:t>
            </a:r>
          </a:p>
          <a:p>
            <a:pPr eaLnBrk="1" hangingPunct="1"/>
            <a:r>
              <a:rPr lang="de-DE" altLang="de-DE" smtClean="0">
                <a:latin typeface="Arial" charset="0"/>
                <a:cs typeface="Arial" charset="0"/>
              </a:rPr>
              <a:t>Die institutionelle Wohnungswirtschaft ist durch Ökonomisierungs- und Professionalisierungstendenzen sowie das Auftreten neuer Investitionsformen und Akteure von deutlichen Strukturveränderungen betroffen. </a:t>
            </a:r>
          </a:p>
          <a:p>
            <a:pPr eaLnBrk="1" hangingPunct="1"/>
            <a:r>
              <a:rPr lang="de-DE" altLang="de-DE" smtClean="0">
                <a:latin typeface="Arial" charset="0"/>
                <a:cs typeface="Arial" charset="0"/>
              </a:rPr>
              <a:t>Die nicht-institutionellen und überwiegend durch sehr kleine Bestände gekennzeichneten privaten Vermieter stehen aufgrund sich verändernder Nachfragebedingungen in vielen Märkten vor großen Anpassungserfordernissen. </a:t>
            </a:r>
          </a:p>
          <a:p>
            <a:pPr eaLnBrk="1" hangingPunct="1"/>
            <a:endParaRPr lang="de-DE" altLang="de-DE" smtClean="0">
              <a:latin typeface="Arial" charset="0"/>
              <a:cs typeface="Arial" charset="0"/>
            </a:endParaRPr>
          </a:p>
          <a:p>
            <a:pPr eaLnBrk="1" hangingPunct="1"/>
            <a:r>
              <a:rPr lang="de-DE" altLang="de-DE" smtClean="0">
                <a:latin typeface="Arial" charset="0"/>
                <a:cs typeface="Arial" charset="0"/>
              </a:rPr>
              <a:t>Die Strukturen auf den deutschen Wohnungsmärkten sind das Ergebnis historischer Prozesse, die sich vor dem Hintergrund der jeweils herrschenden sozioökonomischen und rechtlichen Rahmenbedingungen entwickelt haben. Die verschiedenen Phasen der Wohnbautätigkeit und Stadtentwicklung mit ihren heute weiterhin evidenten Brüchen, u.a. durch unterschiedliche Verstädterungsprozesse und Urbanisierungsphasen (bspw. Gründerzeit) sowie Kriegszerstörung und Wiederaufbau, zeigen im Ergebnis einen nach wie vor engen Zusammenhang zwischen den Eigentümerstrukturen und den Bauformen. Mieter wohnen zu einem großen Anteil in Mehrfamilienhauswohnungen, Eigentümer mehrheitlich in Eigenheimen ‑ gut drei Viertel der Selbstnutzer wohnen in Ein- und Zweifamilienhäusern, die übrigen in Eigentumswohnungen. Gleichwohl wird ein nicht unerheblicher Anteil von Wohnungen in Ein- und Zweifamilienhäusern vermietet. Auch die Anzahl vermieteter Eigentumswohnungen in Mehrfamilienhäusern ist mittlerweile groß. Laut Zusatzerhebung des Mikrozensus von 2606 beträgt ihr Anteil mehr als 50 % (vgl. Statistisches Bundesamt 2608: 26).</a:t>
            </a:r>
          </a:p>
          <a:p>
            <a:pPr eaLnBrk="1" hangingPunct="1"/>
            <a:endParaRPr lang="de-DE" altLang="de-DE" smtClean="0">
              <a:latin typeface="Arial" charset="0"/>
              <a:cs typeface="Arial" charset="0"/>
            </a:endParaRPr>
          </a:p>
          <a:p>
            <a:pPr eaLnBrk="1" hangingPunct="1"/>
            <a:r>
              <a:rPr lang="de-DE" altLang="de-DE" smtClean="0">
                <a:latin typeface="Arial" charset="0"/>
                <a:cs typeface="Arial" charset="0"/>
              </a:rPr>
              <a:t>In den einzelnen regionalen Wohnungsmärkten bestehen zum Teil starke Unterschiede bei der Zusammensetzung der Anbieterseite: In eher ländlichen Regionen ist das Mietwohnungsangebot begrenzt und gleichzeitig in stärkerem Maß durch die Gruppe der privaten Kleinvermieter getragen. In größeren Städten überwiegt hingegen – mit regionalen Differenzierungen – das Mietwohnungsangebot. Professionelle Vermieter spielen dort eine wichtige Rolle. Auch innerhalb wichtiger Anbietergruppen sind größere regionale Unterschiede auszumachen. So haben z.B. Wohnungsgenossenschaften ebenso wie die kommunalen Wohnungsunternehmen in Städten in Ostdeutschland eine recht hohe Bedeutung bei der Versorgung mit Mietwohnungen, resultierend insbesondere aus ihrer historisch betrachtet starken Einbindung in die staatliche Wohnraumschaffung in der ehemaligen DDR. Aber auch in Westdeutschland waren in einigen Regionen Genossenschaften sowie städtische Wohnungsunternehmen in einem recht hohen Maß am Wiederaufbau nach dem Krieg beteiligt (z.B. in West-Berlin, Hamburg) und haben auch heute noch einen erheblichen Anteil an der Gruppe der Vermieter, während in anderen Städten und Regionen dieser Vermietertyp deutlich weniger vertreten ist.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defTabSz="909638">
              <a:defRPr>
                <a:solidFill>
                  <a:schemeClr val="tx1"/>
                </a:solidFill>
                <a:latin typeface="Arial" charset="0"/>
                <a:cs typeface="Arial" charset="0"/>
              </a:defRPr>
            </a:lvl1pPr>
            <a:lvl2pPr marL="712788" indent="-271463" defTabSz="909638">
              <a:defRPr>
                <a:solidFill>
                  <a:schemeClr val="tx1"/>
                </a:solidFill>
                <a:latin typeface="Arial" charset="0"/>
                <a:cs typeface="Arial" charset="0"/>
              </a:defRPr>
            </a:lvl2pPr>
            <a:lvl3pPr marL="1098550" indent="-217488" defTabSz="909638">
              <a:defRPr>
                <a:solidFill>
                  <a:schemeClr val="tx1"/>
                </a:solidFill>
                <a:latin typeface="Arial" charset="0"/>
                <a:cs typeface="Arial" charset="0"/>
              </a:defRPr>
            </a:lvl3pPr>
            <a:lvl4pPr marL="1539875" indent="-217488" defTabSz="909638">
              <a:defRPr>
                <a:solidFill>
                  <a:schemeClr val="tx1"/>
                </a:solidFill>
                <a:latin typeface="Arial" charset="0"/>
                <a:cs typeface="Arial" charset="0"/>
              </a:defRPr>
            </a:lvl4pPr>
            <a:lvl5pPr marL="1981200" indent="-217488" defTabSz="909638">
              <a:defRPr>
                <a:solidFill>
                  <a:schemeClr val="tx1"/>
                </a:solidFill>
                <a:latin typeface="Arial" charset="0"/>
                <a:cs typeface="Arial" charset="0"/>
              </a:defRPr>
            </a:lvl5pPr>
            <a:lvl6pPr marL="2438400" indent="-217488" defTabSz="909638" eaLnBrk="0" fontAlgn="base" hangingPunct="0">
              <a:spcBef>
                <a:spcPct val="0"/>
              </a:spcBef>
              <a:spcAft>
                <a:spcPct val="0"/>
              </a:spcAft>
              <a:defRPr>
                <a:solidFill>
                  <a:schemeClr val="tx1"/>
                </a:solidFill>
                <a:latin typeface="Arial" charset="0"/>
                <a:cs typeface="Arial" charset="0"/>
              </a:defRPr>
            </a:lvl6pPr>
            <a:lvl7pPr marL="2895600" indent="-217488" defTabSz="909638" eaLnBrk="0" fontAlgn="base" hangingPunct="0">
              <a:spcBef>
                <a:spcPct val="0"/>
              </a:spcBef>
              <a:spcAft>
                <a:spcPct val="0"/>
              </a:spcAft>
              <a:defRPr>
                <a:solidFill>
                  <a:schemeClr val="tx1"/>
                </a:solidFill>
                <a:latin typeface="Arial" charset="0"/>
                <a:cs typeface="Arial" charset="0"/>
              </a:defRPr>
            </a:lvl7pPr>
            <a:lvl8pPr marL="3352800" indent="-217488" defTabSz="909638" eaLnBrk="0" fontAlgn="base" hangingPunct="0">
              <a:spcBef>
                <a:spcPct val="0"/>
              </a:spcBef>
              <a:spcAft>
                <a:spcPct val="0"/>
              </a:spcAft>
              <a:defRPr>
                <a:solidFill>
                  <a:schemeClr val="tx1"/>
                </a:solidFill>
                <a:latin typeface="Arial" charset="0"/>
                <a:cs typeface="Arial" charset="0"/>
              </a:defRPr>
            </a:lvl8pPr>
            <a:lvl9pPr marL="3810000" indent="-217488" defTabSz="909638" eaLnBrk="0" fontAlgn="base" hangingPunct="0">
              <a:spcBef>
                <a:spcPct val="0"/>
              </a:spcBef>
              <a:spcAft>
                <a:spcPct val="0"/>
              </a:spcAft>
              <a:defRPr>
                <a:solidFill>
                  <a:schemeClr val="tx1"/>
                </a:solidFill>
                <a:latin typeface="Arial" charset="0"/>
                <a:cs typeface="Arial" charset="0"/>
              </a:defRPr>
            </a:lvl9pPr>
          </a:lstStyle>
          <a:p>
            <a:fld id="{8A8F60E7-5CEC-4910-8DE5-CDC17D19BD7B}" type="slidenum">
              <a:rPr lang="de-DE" altLang="de-DE"/>
              <a:pPr/>
              <a:t>15</a:t>
            </a:fld>
            <a:endParaRPr lang="de-DE" altLang="de-DE"/>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r>
              <a:rPr lang="de-DE" altLang="de-DE" smtClean="0">
                <a:latin typeface="Arial" charset="0"/>
                <a:cs typeface="Arial" charset="0"/>
              </a:rPr>
              <a:t>Eigentumsstruktur:  a- rechtliches Eigentum: - Einzelpersonen oder die öffentliche Hand, juristische Personen wie Versicherungsgesellschaften ,Immobilienfonds</a:t>
            </a:r>
          </a:p>
          <a:p>
            <a:pPr eaLnBrk="1" hangingPunct="1"/>
            <a:r>
              <a:rPr lang="de-DE" altLang="de-DE" smtClean="0">
                <a:latin typeface="Arial" charset="0"/>
                <a:cs typeface="Arial" charset="0"/>
              </a:rPr>
              <a:t>b- Nutzungseigentum: Selbstnutzer, Mieter, Vermieter</a:t>
            </a:r>
          </a:p>
          <a:p>
            <a:pPr eaLnBrk="1" hangingPunct="1"/>
            <a:endParaRPr lang="de-DE" altLang="de-DE" smtClean="0">
              <a:latin typeface="Arial" charset="0"/>
              <a:cs typeface="Arial" charset="0"/>
            </a:endParaRPr>
          </a:p>
          <a:p>
            <a:pPr eaLnBrk="1" hangingPunct="1"/>
            <a:r>
              <a:rPr lang="de-DE" altLang="de-DE" smtClean="0">
                <a:latin typeface="Arial" charset="0"/>
                <a:cs typeface="Arial" charset="0"/>
              </a:rPr>
              <a:t>Die Angebotsstrukturen auf dem deutschen Wohnungsmarkt zeigen mit rund 60 % Wohnungsanteil einen sehr ausgeprägten und differenzierten Mietwohnungssektor.</a:t>
            </a:r>
          </a:p>
          <a:p>
            <a:pPr eaLnBrk="1" hangingPunct="1"/>
            <a:r>
              <a:rPr lang="de-DE" altLang="de-DE" smtClean="0">
                <a:latin typeface="Arial" charset="0"/>
                <a:cs typeface="Arial" charset="0"/>
              </a:rPr>
              <a:t>Die Anbieterstrukturen sind äußerst heterogen und verbreitet kleinteilig – nicht-institutionelle private Vermieter (private Kleinanbieter) bewirtschaften mit rund 14,5 Mio. Einheiten ca. 60 % aller Mietwohnungen.</a:t>
            </a:r>
          </a:p>
          <a:p>
            <a:pPr eaLnBrk="1" hangingPunct="1"/>
            <a:r>
              <a:rPr lang="de-DE" altLang="de-DE" smtClean="0">
                <a:latin typeface="Arial" charset="0"/>
                <a:cs typeface="Arial" charset="0"/>
              </a:rPr>
              <a:t>Die institutionelle Wohnungswirtschaft ist durch Ökonomisierungs- und Professionalisierungstendenzen sowie das Auftreten neuer Investitionsformen und Akteure von deutlichen Strukturveränderungen betroffen. </a:t>
            </a:r>
          </a:p>
          <a:p>
            <a:pPr eaLnBrk="1" hangingPunct="1"/>
            <a:r>
              <a:rPr lang="de-DE" altLang="de-DE" smtClean="0">
                <a:latin typeface="Arial" charset="0"/>
                <a:cs typeface="Arial" charset="0"/>
              </a:rPr>
              <a:t>Die nicht-institutionellen und überwiegend durch sehr kleine Bestände gekennzeichneten privaten Vermieter stehen aufgrund sich verändernder Nachfragebedingungen in vielen Märkten vor großen Anpassungserfordernissen. </a:t>
            </a:r>
          </a:p>
          <a:p>
            <a:pPr eaLnBrk="1" hangingPunct="1"/>
            <a:endParaRPr lang="de-DE" altLang="de-DE" smtClean="0">
              <a:latin typeface="Arial" charset="0"/>
              <a:cs typeface="Arial" charset="0"/>
            </a:endParaRPr>
          </a:p>
          <a:p>
            <a:pPr eaLnBrk="1" hangingPunct="1"/>
            <a:r>
              <a:rPr lang="de-DE" altLang="de-DE" smtClean="0">
                <a:latin typeface="Arial" charset="0"/>
                <a:cs typeface="Arial" charset="0"/>
              </a:rPr>
              <a:t>Die Strukturen auf den deutschen Wohnungsmärkten sind das Ergebnis historischer Prozesse, die sich vor dem Hintergrund der jeweils herrschenden sozioökonomischen und rechtlichen Rahmenbedingungen entwickelt haben. Die verschiedenen Phasen der Wohnbautätigkeit und Stadtentwicklung mit ihren heute weiterhin evidenten Brüchen, u.a. durch unterschiedliche Verstädterungsprozesse und Urbanisierungsphasen (bspw. Gründerzeit) sowie Kriegszerstörung und Wiederaufbau, zeigen im Ergebnis einen nach wie vor engen Zusammenhang zwischen den Eigentümerstrukturen und den Bauformen. Mieter wohnen zu einem großen Anteil in Mehrfamilienhauswohnungen, Eigentümer mehrheitlich in Eigenheimen ‑ gut drei Viertel der Selbstnutzer wohnen in Ein- und Zweifamilienhäusern, die übrigen in Eigentumswohnungen. Gleichwohl wird ein nicht unerheblicher Anteil von Wohnungen in Ein- und Zweifamilienhäusern vermietet. Auch die Anzahl vermieteter Eigentumswohnungen in Mehrfamilienhäusern ist mittlerweile groß. Laut Zusatzerhebung des Mikrozensus von 2606 beträgt ihr Anteil mehr als 50 % (vgl. Statistisches Bundesamt 2608: 26).</a:t>
            </a:r>
          </a:p>
          <a:p>
            <a:pPr eaLnBrk="1" hangingPunct="1"/>
            <a:endParaRPr lang="de-DE" altLang="de-DE" smtClean="0">
              <a:latin typeface="Arial" charset="0"/>
              <a:cs typeface="Arial" charset="0"/>
            </a:endParaRPr>
          </a:p>
          <a:p>
            <a:pPr eaLnBrk="1" hangingPunct="1"/>
            <a:r>
              <a:rPr lang="de-DE" altLang="de-DE" smtClean="0">
                <a:latin typeface="Arial" charset="0"/>
                <a:cs typeface="Arial" charset="0"/>
              </a:rPr>
              <a:t>In den einzelnen regionalen Wohnungsmärkten bestehen zum Teil starke Unterschiede bei der Zusammensetzung der Anbieterseite: In eher ländlichen Regionen ist das Mietwohnungsangebot begrenzt und gleichzeitig in stärkerem Maß durch die Gruppe der privaten Kleinvermieter getragen. In größeren Städten überwiegt hingegen – mit regionalen Differenzierungen – das Mietwohnungsangebot. Professionelle Vermieter spielen dort eine wichtige Rolle. Auch innerhalb wichtiger Anbietergruppen sind größere regionale Unterschiede auszumachen. So haben z.B. Wohnungsgenossenschaften ebenso wie die kommunalen Wohnungsunternehmen in Städten in Ostdeutschland eine recht hohe Bedeutung bei der Versorgung mit Mietwohnungen, resultierend insbesondere aus ihrer historisch betrachtet starken Einbindung in die staatliche Wohnraumschaffung in der ehemaligen DDR. Aber auch in Westdeutschland waren in einigen Regionen Genossenschaften sowie städtische Wohnungsunternehmen in einem recht hohen Maß am Wiederaufbau nach dem Krieg beteiligt (z.B. in West-Berlin, Hamburg) und haben auch heute noch einen erheblichen Anteil an der Gruppe der Vermieter, während in anderen Städten und Regionen dieser Vermietertyp deutlich weniger vertreten ist.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defTabSz="909638">
              <a:defRPr>
                <a:solidFill>
                  <a:schemeClr val="tx1"/>
                </a:solidFill>
                <a:latin typeface="Arial" charset="0"/>
                <a:cs typeface="Arial" charset="0"/>
              </a:defRPr>
            </a:lvl1pPr>
            <a:lvl2pPr marL="712788" indent="-271463" defTabSz="909638">
              <a:defRPr>
                <a:solidFill>
                  <a:schemeClr val="tx1"/>
                </a:solidFill>
                <a:latin typeface="Arial" charset="0"/>
                <a:cs typeface="Arial" charset="0"/>
              </a:defRPr>
            </a:lvl2pPr>
            <a:lvl3pPr marL="1098550" indent="-217488" defTabSz="909638">
              <a:defRPr>
                <a:solidFill>
                  <a:schemeClr val="tx1"/>
                </a:solidFill>
                <a:latin typeface="Arial" charset="0"/>
                <a:cs typeface="Arial" charset="0"/>
              </a:defRPr>
            </a:lvl3pPr>
            <a:lvl4pPr marL="1539875" indent="-217488" defTabSz="909638">
              <a:defRPr>
                <a:solidFill>
                  <a:schemeClr val="tx1"/>
                </a:solidFill>
                <a:latin typeface="Arial" charset="0"/>
                <a:cs typeface="Arial" charset="0"/>
              </a:defRPr>
            </a:lvl4pPr>
            <a:lvl5pPr marL="1981200" indent="-217488" defTabSz="909638">
              <a:defRPr>
                <a:solidFill>
                  <a:schemeClr val="tx1"/>
                </a:solidFill>
                <a:latin typeface="Arial" charset="0"/>
                <a:cs typeface="Arial" charset="0"/>
              </a:defRPr>
            </a:lvl5pPr>
            <a:lvl6pPr marL="2438400" indent="-217488" defTabSz="909638" eaLnBrk="0" fontAlgn="base" hangingPunct="0">
              <a:spcBef>
                <a:spcPct val="0"/>
              </a:spcBef>
              <a:spcAft>
                <a:spcPct val="0"/>
              </a:spcAft>
              <a:defRPr>
                <a:solidFill>
                  <a:schemeClr val="tx1"/>
                </a:solidFill>
                <a:latin typeface="Arial" charset="0"/>
                <a:cs typeface="Arial" charset="0"/>
              </a:defRPr>
            </a:lvl6pPr>
            <a:lvl7pPr marL="2895600" indent="-217488" defTabSz="909638" eaLnBrk="0" fontAlgn="base" hangingPunct="0">
              <a:spcBef>
                <a:spcPct val="0"/>
              </a:spcBef>
              <a:spcAft>
                <a:spcPct val="0"/>
              </a:spcAft>
              <a:defRPr>
                <a:solidFill>
                  <a:schemeClr val="tx1"/>
                </a:solidFill>
                <a:latin typeface="Arial" charset="0"/>
                <a:cs typeface="Arial" charset="0"/>
              </a:defRPr>
            </a:lvl7pPr>
            <a:lvl8pPr marL="3352800" indent="-217488" defTabSz="909638" eaLnBrk="0" fontAlgn="base" hangingPunct="0">
              <a:spcBef>
                <a:spcPct val="0"/>
              </a:spcBef>
              <a:spcAft>
                <a:spcPct val="0"/>
              </a:spcAft>
              <a:defRPr>
                <a:solidFill>
                  <a:schemeClr val="tx1"/>
                </a:solidFill>
                <a:latin typeface="Arial" charset="0"/>
                <a:cs typeface="Arial" charset="0"/>
              </a:defRPr>
            </a:lvl8pPr>
            <a:lvl9pPr marL="3810000" indent="-217488" defTabSz="909638" eaLnBrk="0" fontAlgn="base" hangingPunct="0">
              <a:spcBef>
                <a:spcPct val="0"/>
              </a:spcBef>
              <a:spcAft>
                <a:spcPct val="0"/>
              </a:spcAft>
              <a:defRPr>
                <a:solidFill>
                  <a:schemeClr val="tx1"/>
                </a:solidFill>
                <a:latin typeface="Arial" charset="0"/>
                <a:cs typeface="Arial" charset="0"/>
              </a:defRPr>
            </a:lvl9pPr>
          </a:lstStyle>
          <a:p>
            <a:fld id="{3CBBBF81-78DB-4EAC-A23B-548F97BE7995}" type="slidenum">
              <a:rPr lang="de-DE" altLang="de-DE"/>
              <a:pPr/>
              <a:t>16</a:t>
            </a:fld>
            <a:endParaRPr lang="de-DE" altLang="de-DE"/>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r>
              <a:rPr lang="de-DE" altLang="de-DE" smtClean="0">
                <a:latin typeface="Arial" charset="0"/>
                <a:cs typeface="Arial" charset="0"/>
              </a:rPr>
              <a:t>Eigentumsstruktur:  a- rechtliches Eigentum: - Einzelpersonen oder die öffentliche Hand, juristische Personen wie Versicherungsgesellschaften ,Immobilienfonds</a:t>
            </a:r>
          </a:p>
          <a:p>
            <a:pPr eaLnBrk="1" hangingPunct="1"/>
            <a:r>
              <a:rPr lang="de-DE" altLang="de-DE" smtClean="0">
                <a:latin typeface="Arial" charset="0"/>
                <a:cs typeface="Arial" charset="0"/>
              </a:rPr>
              <a:t>b- Nutzungseigentum: Selbstnutzer, Mieter, Vermieter</a:t>
            </a:r>
          </a:p>
          <a:p>
            <a:pPr eaLnBrk="1" hangingPunct="1"/>
            <a:endParaRPr lang="de-DE" altLang="de-DE" smtClean="0">
              <a:latin typeface="Arial" charset="0"/>
              <a:cs typeface="Arial" charset="0"/>
            </a:endParaRPr>
          </a:p>
          <a:p>
            <a:pPr eaLnBrk="1" hangingPunct="1"/>
            <a:r>
              <a:rPr lang="de-DE" altLang="de-DE" smtClean="0">
                <a:latin typeface="Arial" charset="0"/>
                <a:cs typeface="Arial" charset="0"/>
              </a:rPr>
              <a:t>Die Angebotsstrukturen auf dem deutschen Wohnungsmarkt zeigen mit rund 60 % Wohnungsanteil einen sehr ausgeprägten und differenzierten Mietwohnungssektor.</a:t>
            </a:r>
          </a:p>
          <a:p>
            <a:pPr eaLnBrk="1" hangingPunct="1"/>
            <a:r>
              <a:rPr lang="de-DE" altLang="de-DE" smtClean="0">
                <a:latin typeface="Arial" charset="0"/>
                <a:cs typeface="Arial" charset="0"/>
              </a:rPr>
              <a:t>Die Anbieterstrukturen sind äußerst heterogen und verbreitet kleinteilig – nicht-institutionelle private Vermieter (private Kleinanbieter) bewirtschaften mit rund 14,5 Mio. Einheiten ca. 60 % aller Mietwohnungen.</a:t>
            </a:r>
          </a:p>
          <a:p>
            <a:pPr eaLnBrk="1" hangingPunct="1"/>
            <a:r>
              <a:rPr lang="de-DE" altLang="de-DE" smtClean="0">
                <a:latin typeface="Arial" charset="0"/>
                <a:cs typeface="Arial" charset="0"/>
              </a:rPr>
              <a:t>Die institutionelle Wohnungswirtschaft ist durch Ökonomisierungs- und Professionalisierungstendenzen sowie das Auftreten neuer Investitionsformen und Akteure von deutlichen Strukturveränderungen betroffen. </a:t>
            </a:r>
          </a:p>
          <a:p>
            <a:pPr eaLnBrk="1" hangingPunct="1"/>
            <a:r>
              <a:rPr lang="de-DE" altLang="de-DE" smtClean="0">
                <a:latin typeface="Arial" charset="0"/>
                <a:cs typeface="Arial" charset="0"/>
              </a:rPr>
              <a:t>Die nicht-institutionellen und überwiegend durch sehr kleine Bestände gekennzeichneten privaten Vermieter stehen aufgrund sich verändernder Nachfragebedingungen in vielen Märkten vor großen Anpassungserfordernissen. </a:t>
            </a:r>
          </a:p>
          <a:p>
            <a:pPr eaLnBrk="1" hangingPunct="1"/>
            <a:endParaRPr lang="de-DE" altLang="de-DE" smtClean="0">
              <a:latin typeface="Arial" charset="0"/>
              <a:cs typeface="Arial" charset="0"/>
            </a:endParaRPr>
          </a:p>
          <a:p>
            <a:pPr eaLnBrk="1" hangingPunct="1"/>
            <a:r>
              <a:rPr lang="de-DE" altLang="de-DE" smtClean="0">
                <a:latin typeface="Arial" charset="0"/>
                <a:cs typeface="Arial" charset="0"/>
              </a:rPr>
              <a:t>Die Strukturen auf den deutschen Wohnungsmärkten sind das Ergebnis historischer Prozesse, die sich vor dem Hintergrund der jeweils herrschenden sozioökonomischen und rechtlichen Rahmenbedingungen entwickelt haben. Die verschiedenen Phasen der Wohnbautätigkeit und Stadtentwicklung mit ihren heute weiterhin evidenten Brüchen, u.a. durch unterschiedliche Verstädterungsprozesse und Urbanisierungsphasen (bspw. Gründerzeit) sowie Kriegszerstörung und Wiederaufbau, zeigen im Ergebnis einen nach wie vor engen Zusammenhang zwischen den Eigentümerstrukturen und den Bauformen. Mieter wohnen zu einem großen Anteil in Mehrfamilienhauswohnungen, Eigentümer mehrheitlich in Eigenheimen ‑ gut drei Viertel der Selbstnutzer wohnen in Ein- und Zweifamilienhäusern, die übrigen in Eigentumswohnungen. Gleichwohl wird ein nicht unerheblicher Anteil von Wohnungen in Ein- und Zweifamilienhäusern vermietet. Auch die Anzahl vermieteter Eigentumswohnungen in Mehrfamilienhäusern ist mittlerweile groß. Laut Zusatzerhebung des Mikrozensus von 2606 beträgt ihr Anteil mehr als 50 % (vgl. Statistisches Bundesamt 2608: 26).</a:t>
            </a:r>
          </a:p>
          <a:p>
            <a:pPr eaLnBrk="1" hangingPunct="1"/>
            <a:endParaRPr lang="de-DE" altLang="de-DE" smtClean="0">
              <a:latin typeface="Arial" charset="0"/>
              <a:cs typeface="Arial" charset="0"/>
            </a:endParaRPr>
          </a:p>
          <a:p>
            <a:pPr eaLnBrk="1" hangingPunct="1"/>
            <a:r>
              <a:rPr lang="de-DE" altLang="de-DE" smtClean="0">
                <a:latin typeface="Arial" charset="0"/>
                <a:cs typeface="Arial" charset="0"/>
              </a:rPr>
              <a:t>In den einzelnen regionalen Wohnungsmärkten bestehen zum Teil starke Unterschiede bei der Zusammensetzung der Anbieterseite: In eher ländlichen Regionen ist das Mietwohnungsangebot begrenzt und gleichzeitig in stärkerem Maß durch die Gruppe der privaten Kleinvermieter getragen. In größeren Städten überwiegt hingegen – mit regionalen Differenzierungen – das Mietwohnungsangebot. Professionelle Vermieter spielen dort eine wichtige Rolle. Auch innerhalb wichtiger Anbietergruppen sind größere regionale Unterschiede auszumachen. So haben z.B. Wohnungsgenossenschaften ebenso wie die kommunalen Wohnungsunternehmen in Städten in Ostdeutschland eine recht hohe Bedeutung bei der Versorgung mit Mietwohnungen, resultierend insbesondere aus ihrer historisch betrachtet starken Einbindung in die staatliche Wohnraumschaffung in der ehemaligen DDR. Aber auch in Westdeutschland waren in einigen Regionen Genossenschaften sowie städtische Wohnungsunternehmen in einem recht hohen Maß am Wiederaufbau nach dem Krieg beteiligt (z.B. in West-Berlin, Hamburg) und haben auch heute noch einen erheblichen Anteil an der Gruppe der Vermieter, während in anderen Städten und Regionen dieser Vermietertyp deutlich weniger vertreten ist.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defTabSz="909638">
              <a:defRPr>
                <a:solidFill>
                  <a:schemeClr val="tx1"/>
                </a:solidFill>
                <a:latin typeface="Arial" charset="0"/>
                <a:cs typeface="Arial" charset="0"/>
              </a:defRPr>
            </a:lvl1pPr>
            <a:lvl2pPr marL="712788" indent="-271463" defTabSz="909638">
              <a:defRPr>
                <a:solidFill>
                  <a:schemeClr val="tx1"/>
                </a:solidFill>
                <a:latin typeface="Arial" charset="0"/>
                <a:cs typeface="Arial" charset="0"/>
              </a:defRPr>
            </a:lvl2pPr>
            <a:lvl3pPr marL="1098550" indent="-217488" defTabSz="909638">
              <a:defRPr>
                <a:solidFill>
                  <a:schemeClr val="tx1"/>
                </a:solidFill>
                <a:latin typeface="Arial" charset="0"/>
                <a:cs typeface="Arial" charset="0"/>
              </a:defRPr>
            </a:lvl3pPr>
            <a:lvl4pPr marL="1539875" indent="-217488" defTabSz="909638">
              <a:defRPr>
                <a:solidFill>
                  <a:schemeClr val="tx1"/>
                </a:solidFill>
                <a:latin typeface="Arial" charset="0"/>
                <a:cs typeface="Arial" charset="0"/>
              </a:defRPr>
            </a:lvl4pPr>
            <a:lvl5pPr marL="1981200" indent="-217488" defTabSz="909638">
              <a:defRPr>
                <a:solidFill>
                  <a:schemeClr val="tx1"/>
                </a:solidFill>
                <a:latin typeface="Arial" charset="0"/>
                <a:cs typeface="Arial" charset="0"/>
              </a:defRPr>
            </a:lvl5pPr>
            <a:lvl6pPr marL="2438400" indent="-217488" defTabSz="909638" eaLnBrk="0" fontAlgn="base" hangingPunct="0">
              <a:spcBef>
                <a:spcPct val="0"/>
              </a:spcBef>
              <a:spcAft>
                <a:spcPct val="0"/>
              </a:spcAft>
              <a:defRPr>
                <a:solidFill>
                  <a:schemeClr val="tx1"/>
                </a:solidFill>
                <a:latin typeface="Arial" charset="0"/>
                <a:cs typeface="Arial" charset="0"/>
              </a:defRPr>
            </a:lvl6pPr>
            <a:lvl7pPr marL="2895600" indent="-217488" defTabSz="909638" eaLnBrk="0" fontAlgn="base" hangingPunct="0">
              <a:spcBef>
                <a:spcPct val="0"/>
              </a:spcBef>
              <a:spcAft>
                <a:spcPct val="0"/>
              </a:spcAft>
              <a:defRPr>
                <a:solidFill>
                  <a:schemeClr val="tx1"/>
                </a:solidFill>
                <a:latin typeface="Arial" charset="0"/>
                <a:cs typeface="Arial" charset="0"/>
              </a:defRPr>
            </a:lvl7pPr>
            <a:lvl8pPr marL="3352800" indent="-217488" defTabSz="909638" eaLnBrk="0" fontAlgn="base" hangingPunct="0">
              <a:spcBef>
                <a:spcPct val="0"/>
              </a:spcBef>
              <a:spcAft>
                <a:spcPct val="0"/>
              </a:spcAft>
              <a:defRPr>
                <a:solidFill>
                  <a:schemeClr val="tx1"/>
                </a:solidFill>
                <a:latin typeface="Arial" charset="0"/>
                <a:cs typeface="Arial" charset="0"/>
              </a:defRPr>
            </a:lvl8pPr>
            <a:lvl9pPr marL="3810000" indent="-217488" defTabSz="909638" eaLnBrk="0" fontAlgn="base" hangingPunct="0">
              <a:spcBef>
                <a:spcPct val="0"/>
              </a:spcBef>
              <a:spcAft>
                <a:spcPct val="0"/>
              </a:spcAft>
              <a:defRPr>
                <a:solidFill>
                  <a:schemeClr val="tx1"/>
                </a:solidFill>
                <a:latin typeface="Arial" charset="0"/>
                <a:cs typeface="Arial" charset="0"/>
              </a:defRPr>
            </a:lvl9pPr>
          </a:lstStyle>
          <a:p>
            <a:fld id="{3CBBBF81-78DB-4EAC-A23B-548F97BE7995}" type="slidenum">
              <a:rPr lang="de-DE" altLang="de-DE"/>
              <a:pPr/>
              <a:t>17</a:t>
            </a:fld>
            <a:endParaRPr lang="de-DE" altLang="de-DE"/>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r>
              <a:rPr lang="de-DE" altLang="de-DE" smtClean="0">
                <a:latin typeface="Arial" charset="0"/>
                <a:cs typeface="Arial" charset="0"/>
              </a:rPr>
              <a:t>Eigentumsstruktur:  a- rechtliches Eigentum: - Einzelpersonen oder die öffentliche Hand, juristische Personen wie Versicherungsgesellschaften ,Immobilienfonds</a:t>
            </a:r>
          </a:p>
          <a:p>
            <a:pPr eaLnBrk="1" hangingPunct="1"/>
            <a:r>
              <a:rPr lang="de-DE" altLang="de-DE" smtClean="0">
                <a:latin typeface="Arial" charset="0"/>
                <a:cs typeface="Arial" charset="0"/>
              </a:rPr>
              <a:t>b- Nutzungseigentum: Selbstnutzer, Mieter, Vermieter</a:t>
            </a:r>
          </a:p>
          <a:p>
            <a:pPr eaLnBrk="1" hangingPunct="1"/>
            <a:endParaRPr lang="de-DE" altLang="de-DE" smtClean="0">
              <a:latin typeface="Arial" charset="0"/>
              <a:cs typeface="Arial" charset="0"/>
            </a:endParaRPr>
          </a:p>
          <a:p>
            <a:pPr eaLnBrk="1" hangingPunct="1"/>
            <a:r>
              <a:rPr lang="de-DE" altLang="de-DE" smtClean="0">
                <a:latin typeface="Arial" charset="0"/>
                <a:cs typeface="Arial" charset="0"/>
              </a:rPr>
              <a:t>Die Angebotsstrukturen auf dem deutschen Wohnungsmarkt zeigen mit rund 60 % Wohnungsanteil einen sehr ausgeprägten und differenzierten Mietwohnungssektor.</a:t>
            </a:r>
          </a:p>
          <a:p>
            <a:pPr eaLnBrk="1" hangingPunct="1"/>
            <a:r>
              <a:rPr lang="de-DE" altLang="de-DE" smtClean="0">
                <a:latin typeface="Arial" charset="0"/>
                <a:cs typeface="Arial" charset="0"/>
              </a:rPr>
              <a:t>Die Anbieterstrukturen sind äußerst heterogen und verbreitet kleinteilig – nicht-institutionelle private Vermieter (private Kleinanbieter) bewirtschaften mit rund 14,5 Mio. Einheiten ca. 60 % aller Mietwohnungen.</a:t>
            </a:r>
          </a:p>
          <a:p>
            <a:pPr eaLnBrk="1" hangingPunct="1"/>
            <a:r>
              <a:rPr lang="de-DE" altLang="de-DE" smtClean="0">
                <a:latin typeface="Arial" charset="0"/>
                <a:cs typeface="Arial" charset="0"/>
              </a:rPr>
              <a:t>Die institutionelle Wohnungswirtschaft ist durch Ökonomisierungs- und Professionalisierungstendenzen sowie das Auftreten neuer Investitionsformen und Akteure von deutlichen Strukturveränderungen betroffen. </a:t>
            </a:r>
          </a:p>
          <a:p>
            <a:pPr eaLnBrk="1" hangingPunct="1"/>
            <a:r>
              <a:rPr lang="de-DE" altLang="de-DE" smtClean="0">
                <a:latin typeface="Arial" charset="0"/>
                <a:cs typeface="Arial" charset="0"/>
              </a:rPr>
              <a:t>Die nicht-institutionellen und überwiegend durch sehr kleine Bestände gekennzeichneten privaten Vermieter stehen aufgrund sich verändernder Nachfragebedingungen in vielen Märkten vor großen Anpassungserfordernissen. </a:t>
            </a:r>
          </a:p>
          <a:p>
            <a:pPr eaLnBrk="1" hangingPunct="1"/>
            <a:endParaRPr lang="de-DE" altLang="de-DE" smtClean="0">
              <a:latin typeface="Arial" charset="0"/>
              <a:cs typeface="Arial" charset="0"/>
            </a:endParaRPr>
          </a:p>
          <a:p>
            <a:pPr eaLnBrk="1" hangingPunct="1"/>
            <a:r>
              <a:rPr lang="de-DE" altLang="de-DE" smtClean="0">
                <a:latin typeface="Arial" charset="0"/>
                <a:cs typeface="Arial" charset="0"/>
              </a:rPr>
              <a:t>Die Strukturen auf den deutschen Wohnungsmärkten sind das Ergebnis historischer Prozesse, die sich vor dem Hintergrund der jeweils herrschenden sozioökonomischen und rechtlichen Rahmenbedingungen entwickelt haben. Die verschiedenen Phasen der Wohnbautätigkeit und Stadtentwicklung mit ihren heute weiterhin evidenten Brüchen, u.a. durch unterschiedliche Verstädterungsprozesse und Urbanisierungsphasen (bspw. Gründerzeit) sowie Kriegszerstörung und Wiederaufbau, zeigen im Ergebnis einen nach wie vor engen Zusammenhang zwischen den Eigentümerstrukturen und den Bauformen. Mieter wohnen zu einem großen Anteil in Mehrfamilienhauswohnungen, Eigentümer mehrheitlich in Eigenheimen ‑ gut drei Viertel der Selbstnutzer wohnen in Ein- und Zweifamilienhäusern, die übrigen in Eigentumswohnungen. Gleichwohl wird ein nicht unerheblicher Anteil von Wohnungen in Ein- und Zweifamilienhäusern vermietet. Auch die Anzahl vermieteter Eigentumswohnungen in Mehrfamilienhäusern ist mittlerweile groß. Laut Zusatzerhebung des Mikrozensus von 2606 beträgt ihr Anteil mehr als 50 % (vgl. Statistisches Bundesamt 2608: 26).</a:t>
            </a:r>
          </a:p>
          <a:p>
            <a:pPr eaLnBrk="1" hangingPunct="1"/>
            <a:endParaRPr lang="de-DE" altLang="de-DE" smtClean="0">
              <a:latin typeface="Arial" charset="0"/>
              <a:cs typeface="Arial" charset="0"/>
            </a:endParaRPr>
          </a:p>
          <a:p>
            <a:pPr eaLnBrk="1" hangingPunct="1"/>
            <a:r>
              <a:rPr lang="de-DE" altLang="de-DE" smtClean="0">
                <a:latin typeface="Arial" charset="0"/>
                <a:cs typeface="Arial" charset="0"/>
              </a:rPr>
              <a:t>In den einzelnen regionalen Wohnungsmärkten bestehen zum Teil starke Unterschiede bei der Zusammensetzung der Anbieterseite: In eher ländlichen Regionen ist das Mietwohnungsangebot begrenzt und gleichzeitig in stärkerem Maß durch die Gruppe der privaten Kleinvermieter getragen. In größeren Städten überwiegt hingegen – mit regionalen Differenzierungen – das Mietwohnungsangebot. Professionelle Vermieter spielen dort eine wichtige Rolle. Auch innerhalb wichtiger Anbietergruppen sind größere regionale Unterschiede auszumachen. So haben z.B. Wohnungsgenossenschaften ebenso wie die kommunalen Wohnungsunternehmen in Städten in Ostdeutschland eine recht hohe Bedeutung bei der Versorgung mit Mietwohnungen, resultierend insbesondere aus ihrer historisch betrachtet starken Einbindung in die staatliche Wohnraumschaffung in der ehemaligen DDR. Aber auch in Westdeutschland waren in einigen Regionen Genossenschaften sowie städtische Wohnungsunternehmen in einem recht hohen Maß am Wiederaufbau nach dem Krieg beteiligt (z.B. in West-Berlin, Hamburg) und haben auch heute noch einen erheblichen Anteil an der Gruppe der Vermieter, während in anderen Städten und Regionen dieser Vermietertyp deutlich weniger vertreten ist.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defTabSz="909638">
              <a:defRPr>
                <a:solidFill>
                  <a:schemeClr val="tx1"/>
                </a:solidFill>
                <a:latin typeface="Arial" charset="0"/>
                <a:cs typeface="Arial" charset="0"/>
              </a:defRPr>
            </a:lvl1pPr>
            <a:lvl2pPr marL="712788" indent="-271463" defTabSz="909638">
              <a:defRPr>
                <a:solidFill>
                  <a:schemeClr val="tx1"/>
                </a:solidFill>
                <a:latin typeface="Arial" charset="0"/>
                <a:cs typeface="Arial" charset="0"/>
              </a:defRPr>
            </a:lvl2pPr>
            <a:lvl3pPr marL="1098550" indent="-217488" defTabSz="909638">
              <a:defRPr>
                <a:solidFill>
                  <a:schemeClr val="tx1"/>
                </a:solidFill>
                <a:latin typeface="Arial" charset="0"/>
                <a:cs typeface="Arial" charset="0"/>
              </a:defRPr>
            </a:lvl3pPr>
            <a:lvl4pPr marL="1539875" indent="-217488" defTabSz="909638">
              <a:defRPr>
                <a:solidFill>
                  <a:schemeClr val="tx1"/>
                </a:solidFill>
                <a:latin typeface="Arial" charset="0"/>
                <a:cs typeface="Arial" charset="0"/>
              </a:defRPr>
            </a:lvl4pPr>
            <a:lvl5pPr marL="1981200" indent="-217488" defTabSz="909638">
              <a:defRPr>
                <a:solidFill>
                  <a:schemeClr val="tx1"/>
                </a:solidFill>
                <a:latin typeface="Arial" charset="0"/>
                <a:cs typeface="Arial" charset="0"/>
              </a:defRPr>
            </a:lvl5pPr>
            <a:lvl6pPr marL="2438400" indent="-217488" defTabSz="909638" eaLnBrk="0" fontAlgn="base" hangingPunct="0">
              <a:spcBef>
                <a:spcPct val="0"/>
              </a:spcBef>
              <a:spcAft>
                <a:spcPct val="0"/>
              </a:spcAft>
              <a:defRPr>
                <a:solidFill>
                  <a:schemeClr val="tx1"/>
                </a:solidFill>
                <a:latin typeface="Arial" charset="0"/>
                <a:cs typeface="Arial" charset="0"/>
              </a:defRPr>
            </a:lvl6pPr>
            <a:lvl7pPr marL="2895600" indent="-217488" defTabSz="909638" eaLnBrk="0" fontAlgn="base" hangingPunct="0">
              <a:spcBef>
                <a:spcPct val="0"/>
              </a:spcBef>
              <a:spcAft>
                <a:spcPct val="0"/>
              </a:spcAft>
              <a:defRPr>
                <a:solidFill>
                  <a:schemeClr val="tx1"/>
                </a:solidFill>
                <a:latin typeface="Arial" charset="0"/>
                <a:cs typeface="Arial" charset="0"/>
              </a:defRPr>
            </a:lvl7pPr>
            <a:lvl8pPr marL="3352800" indent="-217488" defTabSz="909638" eaLnBrk="0" fontAlgn="base" hangingPunct="0">
              <a:spcBef>
                <a:spcPct val="0"/>
              </a:spcBef>
              <a:spcAft>
                <a:spcPct val="0"/>
              </a:spcAft>
              <a:defRPr>
                <a:solidFill>
                  <a:schemeClr val="tx1"/>
                </a:solidFill>
                <a:latin typeface="Arial" charset="0"/>
                <a:cs typeface="Arial" charset="0"/>
              </a:defRPr>
            </a:lvl8pPr>
            <a:lvl9pPr marL="3810000" indent="-217488" defTabSz="909638" eaLnBrk="0" fontAlgn="base" hangingPunct="0">
              <a:spcBef>
                <a:spcPct val="0"/>
              </a:spcBef>
              <a:spcAft>
                <a:spcPct val="0"/>
              </a:spcAft>
              <a:defRPr>
                <a:solidFill>
                  <a:schemeClr val="tx1"/>
                </a:solidFill>
                <a:latin typeface="Arial" charset="0"/>
                <a:cs typeface="Arial" charset="0"/>
              </a:defRPr>
            </a:lvl9pPr>
          </a:lstStyle>
          <a:p>
            <a:fld id="{3CBBBF81-78DB-4EAC-A23B-548F97BE7995}" type="slidenum">
              <a:rPr lang="de-DE" altLang="de-DE"/>
              <a:pPr/>
              <a:t>18</a:t>
            </a:fld>
            <a:endParaRPr lang="de-DE" altLang="de-DE"/>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r>
              <a:rPr lang="de-DE" altLang="de-DE" smtClean="0">
                <a:latin typeface="Arial" charset="0"/>
                <a:cs typeface="Arial" charset="0"/>
              </a:rPr>
              <a:t>Eigentumsstruktur:  a- rechtliches Eigentum: - Einzelpersonen oder die öffentliche Hand, juristische Personen wie Versicherungsgesellschaften ,Immobilienfonds</a:t>
            </a:r>
          </a:p>
          <a:p>
            <a:pPr eaLnBrk="1" hangingPunct="1"/>
            <a:r>
              <a:rPr lang="de-DE" altLang="de-DE" smtClean="0">
                <a:latin typeface="Arial" charset="0"/>
                <a:cs typeface="Arial" charset="0"/>
              </a:rPr>
              <a:t>b- Nutzungseigentum: Selbstnutzer, Mieter, Vermieter</a:t>
            </a:r>
          </a:p>
          <a:p>
            <a:pPr eaLnBrk="1" hangingPunct="1"/>
            <a:endParaRPr lang="de-DE" altLang="de-DE" smtClean="0">
              <a:latin typeface="Arial" charset="0"/>
              <a:cs typeface="Arial" charset="0"/>
            </a:endParaRPr>
          </a:p>
          <a:p>
            <a:pPr eaLnBrk="1" hangingPunct="1"/>
            <a:r>
              <a:rPr lang="de-DE" altLang="de-DE" smtClean="0">
                <a:latin typeface="Arial" charset="0"/>
                <a:cs typeface="Arial" charset="0"/>
              </a:rPr>
              <a:t>Die Angebotsstrukturen auf dem deutschen Wohnungsmarkt zeigen mit rund 60 % Wohnungsanteil einen sehr ausgeprägten und differenzierten Mietwohnungssektor.</a:t>
            </a:r>
          </a:p>
          <a:p>
            <a:pPr eaLnBrk="1" hangingPunct="1"/>
            <a:r>
              <a:rPr lang="de-DE" altLang="de-DE" smtClean="0">
                <a:latin typeface="Arial" charset="0"/>
                <a:cs typeface="Arial" charset="0"/>
              </a:rPr>
              <a:t>Die Anbieterstrukturen sind äußerst heterogen und verbreitet kleinteilig – nicht-institutionelle private Vermieter (private Kleinanbieter) bewirtschaften mit rund 14,5 Mio. Einheiten ca. 60 % aller Mietwohnungen.</a:t>
            </a:r>
          </a:p>
          <a:p>
            <a:pPr eaLnBrk="1" hangingPunct="1"/>
            <a:r>
              <a:rPr lang="de-DE" altLang="de-DE" smtClean="0">
                <a:latin typeface="Arial" charset="0"/>
                <a:cs typeface="Arial" charset="0"/>
              </a:rPr>
              <a:t>Die institutionelle Wohnungswirtschaft ist durch Ökonomisierungs- und Professionalisierungstendenzen sowie das Auftreten neuer Investitionsformen und Akteure von deutlichen Strukturveränderungen betroffen. </a:t>
            </a:r>
          </a:p>
          <a:p>
            <a:pPr eaLnBrk="1" hangingPunct="1"/>
            <a:r>
              <a:rPr lang="de-DE" altLang="de-DE" smtClean="0">
                <a:latin typeface="Arial" charset="0"/>
                <a:cs typeface="Arial" charset="0"/>
              </a:rPr>
              <a:t>Die nicht-institutionellen und überwiegend durch sehr kleine Bestände gekennzeichneten privaten Vermieter stehen aufgrund sich verändernder Nachfragebedingungen in vielen Märkten vor großen Anpassungserfordernissen. </a:t>
            </a:r>
          </a:p>
          <a:p>
            <a:pPr eaLnBrk="1" hangingPunct="1"/>
            <a:endParaRPr lang="de-DE" altLang="de-DE" smtClean="0">
              <a:latin typeface="Arial" charset="0"/>
              <a:cs typeface="Arial" charset="0"/>
            </a:endParaRPr>
          </a:p>
          <a:p>
            <a:pPr eaLnBrk="1" hangingPunct="1"/>
            <a:r>
              <a:rPr lang="de-DE" altLang="de-DE" smtClean="0">
                <a:latin typeface="Arial" charset="0"/>
                <a:cs typeface="Arial" charset="0"/>
              </a:rPr>
              <a:t>Die Strukturen auf den deutschen Wohnungsmärkten sind das Ergebnis historischer Prozesse, die sich vor dem Hintergrund der jeweils herrschenden sozioökonomischen und rechtlichen Rahmenbedingungen entwickelt haben. Die verschiedenen Phasen der Wohnbautätigkeit und Stadtentwicklung mit ihren heute weiterhin evidenten Brüchen, u.a. durch unterschiedliche Verstädterungsprozesse und Urbanisierungsphasen (bspw. Gründerzeit) sowie Kriegszerstörung und Wiederaufbau, zeigen im Ergebnis einen nach wie vor engen Zusammenhang zwischen den Eigentümerstrukturen und den Bauformen. Mieter wohnen zu einem großen Anteil in Mehrfamilienhauswohnungen, Eigentümer mehrheitlich in Eigenheimen ‑ gut drei Viertel der Selbstnutzer wohnen in Ein- und Zweifamilienhäusern, die übrigen in Eigentumswohnungen. Gleichwohl wird ein nicht unerheblicher Anteil von Wohnungen in Ein- und Zweifamilienhäusern vermietet. Auch die Anzahl vermieteter Eigentumswohnungen in Mehrfamilienhäusern ist mittlerweile groß. Laut Zusatzerhebung des Mikrozensus von 2606 beträgt ihr Anteil mehr als 50 % (vgl. Statistisches Bundesamt 2608: 26).</a:t>
            </a:r>
          </a:p>
          <a:p>
            <a:pPr eaLnBrk="1" hangingPunct="1"/>
            <a:endParaRPr lang="de-DE" altLang="de-DE" smtClean="0">
              <a:latin typeface="Arial" charset="0"/>
              <a:cs typeface="Arial" charset="0"/>
            </a:endParaRPr>
          </a:p>
          <a:p>
            <a:pPr eaLnBrk="1" hangingPunct="1"/>
            <a:r>
              <a:rPr lang="de-DE" altLang="de-DE" smtClean="0">
                <a:latin typeface="Arial" charset="0"/>
                <a:cs typeface="Arial" charset="0"/>
              </a:rPr>
              <a:t>In den einzelnen regionalen Wohnungsmärkten bestehen zum Teil starke Unterschiede bei der Zusammensetzung der Anbieterseite: In eher ländlichen Regionen ist das Mietwohnungsangebot begrenzt und gleichzeitig in stärkerem Maß durch die Gruppe der privaten Kleinvermieter getragen. In größeren Städten überwiegt hingegen – mit regionalen Differenzierungen – das Mietwohnungsangebot. Professionelle Vermieter spielen dort eine wichtige Rolle. Auch innerhalb wichtiger Anbietergruppen sind größere regionale Unterschiede auszumachen. So haben z.B. Wohnungsgenossenschaften ebenso wie die kommunalen Wohnungsunternehmen in Städten in Ostdeutschland eine recht hohe Bedeutung bei der Versorgung mit Mietwohnungen, resultierend insbesondere aus ihrer historisch betrachtet starken Einbindung in die staatliche Wohnraumschaffung in der ehemaligen DDR. Aber auch in Westdeutschland waren in einigen Regionen Genossenschaften sowie städtische Wohnungsunternehmen in einem recht hohen Maß am Wiederaufbau nach dem Krieg beteiligt (z.B. in West-Berlin, Hamburg) und haben auch heute noch einen erheblichen Anteil an der Gruppe der Vermieter, während in anderen Städten und Regionen dieser Vermietertyp deutlich weniger vertreten ist.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defTabSz="909638">
              <a:defRPr>
                <a:solidFill>
                  <a:schemeClr val="tx1"/>
                </a:solidFill>
                <a:latin typeface="Arial" charset="0"/>
                <a:cs typeface="Arial" charset="0"/>
              </a:defRPr>
            </a:lvl1pPr>
            <a:lvl2pPr marL="712788" indent="-271463" defTabSz="909638">
              <a:defRPr>
                <a:solidFill>
                  <a:schemeClr val="tx1"/>
                </a:solidFill>
                <a:latin typeface="Arial" charset="0"/>
                <a:cs typeface="Arial" charset="0"/>
              </a:defRPr>
            </a:lvl2pPr>
            <a:lvl3pPr marL="1098550" indent="-217488" defTabSz="909638">
              <a:defRPr>
                <a:solidFill>
                  <a:schemeClr val="tx1"/>
                </a:solidFill>
                <a:latin typeface="Arial" charset="0"/>
                <a:cs typeface="Arial" charset="0"/>
              </a:defRPr>
            </a:lvl3pPr>
            <a:lvl4pPr marL="1539875" indent="-217488" defTabSz="909638">
              <a:defRPr>
                <a:solidFill>
                  <a:schemeClr val="tx1"/>
                </a:solidFill>
                <a:latin typeface="Arial" charset="0"/>
                <a:cs typeface="Arial" charset="0"/>
              </a:defRPr>
            </a:lvl4pPr>
            <a:lvl5pPr marL="1981200" indent="-217488" defTabSz="909638">
              <a:defRPr>
                <a:solidFill>
                  <a:schemeClr val="tx1"/>
                </a:solidFill>
                <a:latin typeface="Arial" charset="0"/>
                <a:cs typeface="Arial" charset="0"/>
              </a:defRPr>
            </a:lvl5pPr>
            <a:lvl6pPr marL="2438400" indent="-217488" defTabSz="909638" eaLnBrk="0" fontAlgn="base" hangingPunct="0">
              <a:spcBef>
                <a:spcPct val="0"/>
              </a:spcBef>
              <a:spcAft>
                <a:spcPct val="0"/>
              </a:spcAft>
              <a:defRPr>
                <a:solidFill>
                  <a:schemeClr val="tx1"/>
                </a:solidFill>
                <a:latin typeface="Arial" charset="0"/>
                <a:cs typeface="Arial" charset="0"/>
              </a:defRPr>
            </a:lvl6pPr>
            <a:lvl7pPr marL="2895600" indent="-217488" defTabSz="909638" eaLnBrk="0" fontAlgn="base" hangingPunct="0">
              <a:spcBef>
                <a:spcPct val="0"/>
              </a:spcBef>
              <a:spcAft>
                <a:spcPct val="0"/>
              </a:spcAft>
              <a:defRPr>
                <a:solidFill>
                  <a:schemeClr val="tx1"/>
                </a:solidFill>
                <a:latin typeface="Arial" charset="0"/>
                <a:cs typeface="Arial" charset="0"/>
              </a:defRPr>
            </a:lvl7pPr>
            <a:lvl8pPr marL="3352800" indent="-217488" defTabSz="909638" eaLnBrk="0" fontAlgn="base" hangingPunct="0">
              <a:spcBef>
                <a:spcPct val="0"/>
              </a:spcBef>
              <a:spcAft>
                <a:spcPct val="0"/>
              </a:spcAft>
              <a:defRPr>
                <a:solidFill>
                  <a:schemeClr val="tx1"/>
                </a:solidFill>
                <a:latin typeface="Arial" charset="0"/>
                <a:cs typeface="Arial" charset="0"/>
              </a:defRPr>
            </a:lvl8pPr>
            <a:lvl9pPr marL="3810000" indent="-217488" defTabSz="909638" eaLnBrk="0" fontAlgn="base" hangingPunct="0">
              <a:spcBef>
                <a:spcPct val="0"/>
              </a:spcBef>
              <a:spcAft>
                <a:spcPct val="0"/>
              </a:spcAft>
              <a:defRPr>
                <a:solidFill>
                  <a:schemeClr val="tx1"/>
                </a:solidFill>
                <a:latin typeface="Arial" charset="0"/>
                <a:cs typeface="Arial" charset="0"/>
              </a:defRPr>
            </a:lvl9pPr>
          </a:lstStyle>
          <a:p>
            <a:fld id="{3CBBBF81-78DB-4EAC-A23B-548F97BE7995}" type="slidenum">
              <a:rPr lang="de-DE" altLang="de-DE"/>
              <a:pPr/>
              <a:t>19</a:t>
            </a:fld>
            <a:endParaRPr lang="de-DE" altLang="de-DE"/>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r>
              <a:rPr lang="de-DE" altLang="de-DE" smtClean="0">
                <a:latin typeface="Arial" charset="0"/>
                <a:cs typeface="Arial" charset="0"/>
              </a:rPr>
              <a:t>Eigentumsstruktur:  a- rechtliches Eigentum: - Einzelpersonen oder die öffentliche Hand, juristische Personen wie Versicherungsgesellschaften ,Immobilienfonds</a:t>
            </a:r>
          </a:p>
          <a:p>
            <a:pPr eaLnBrk="1" hangingPunct="1"/>
            <a:r>
              <a:rPr lang="de-DE" altLang="de-DE" smtClean="0">
                <a:latin typeface="Arial" charset="0"/>
                <a:cs typeface="Arial" charset="0"/>
              </a:rPr>
              <a:t>b- Nutzungseigentum: Selbstnutzer, Mieter, Vermieter</a:t>
            </a:r>
          </a:p>
          <a:p>
            <a:pPr eaLnBrk="1" hangingPunct="1"/>
            <a:endParaRPr lang="de-DE" altLang="de-DE" smtClean="0">
              <a:latin typeface="Arial" charset="0"/>
              <a:cs typeface="Arial" charset="0"/>
            </a:endParaRPr>
          </a:p>
          <a:p>
            <a:pPr eaLnBrk="1" hangingPunct="1"/>
            <a:r>
              <a:rPr lang="de-DE" altLang="de-DE" smtClean="0">
                <a:latin typeface="Arial" charset="0"/>
                <a:cs typeface="Arial" charset="0"/>
              </a:rPr>
              <a:t>Die Angebotsstrukturen auf dem deutschen Wohnungsmarkt zeigen mit rund 60 % Wohnungsanteil einen sehr ausgeprägten und differenzierten Mietwohnungssektor.</a:t>
            </a:r>
          </a:p>
          <a:p>
            <a:pPr eaLnBrk="1" hangingPunct="1"/>
            <a:r>
              <a:rPr lang="de-DE" altLang="de-DE" smtClean="0">
                <a:latin typeface="Arial" charset="0"/>
                <a:cs typeface="Arial" charset="0"/>
              </a:rPr>
              <a:t>Die Anbieterstrukturen sind äußerst heterogen und verbreitet kleinteilig – nicht-institutionelle private Vermieter (private Kleinanbieter) bewirtschaften mit rund 14,5 Mio. Einheiten ca. 60 % aller Mietwohnungen.</a:t>
            </a:r>
          </a:p>
          <a:p>
            <a:pPr eaLnBrk="1" hangingPunct="1"/>
            <a:r>
              <a:rPr lang="de-DE" altLang="de-DE" smtClean="0">
                <a:latin typeface="Arial" charset="0"/>
                <a:cs typeface="Arial" charset="0"/>
              </a:rPr>
              <a:t>Die institutionelle Wohnungswirtschaft ist durch Ökonomisierungs- und Professionalisierungstendenzen sowie das Auftreten neuer Investitionsformen und Akteure von deutlichen Strukturveränderungen betroffen. </a:t>
            </a:r>
          </a:p>
          <a:p>
            <a:pPr eaLnBrk="1" hangingPunct="1"/>
            <a:r>
              <a:rPr lang="de-DE" altLang="de-DE" smtClean="0">
                <a:latin typeface="Arial" charset="0"/>
                <a:cs typeface="Arial" charset="0"/>
              </a:rPr>
              <a:t>Die nicht-institutionellen und überwiegend durch sehr kleine Bestände gekennzeichneten privaten Vermieter stehen aufgrund sich verändernder Nachfragebedingungen in vielen Märkten vor großen Anpassungserfordernissen. </a:t>
            </a:r>
          </a:p>
          <a:p>
            <a:pPr eaLnBrk="1" hangingPunct="1"/>
            <a:endParaRPr lang="de-DE" altLang="de-DE" smtClean="0">
              <a:latin typeface="Arial" charset="0"/>
              <a:cs typeface="Arial" charset="0"/>
            </a:endParaRPr>
          </a:p>
          <a:p>
            <a:pPr eaLnBrk="1" hangingPunct="1"/>
            <a:r>
              <a:rPr lang="de-DE" altLang="de-DE" smtClean="0">
                <a:latin typeface="Arial" charset="0"/>
                <a:cs typeface="Arial" charset="0"/>
              </a:rPr>
              <a:t>Die Strukturen auf den deutschen Wohnungsmärkten sind das Ergebnis historischer Prozesse, die sich vor dem Hintergrund der jeweils herrschenden sozioökonomischen und rechtlichen Rahmenbedingungen entwickelt haben. Die verschiedenen Phasen der Wohnbautätigkeit und Stadtentwicklung mit ihren heute weiterhin evidenten Brüchen, u.a. durch unterschiedliche Verstädterungsprozesse und Urbanisierungsphasen (bspw. Gründerzeit) sowie Kriegszerstörung und Wiederaufbau, zeigen im Ergebnis einen nach wie vor engen Zusammenhang zwischen den Eigentümerstrukturen und den Bauformen. Mieter wohnen zu einem großen Anteil in Mehrfamilienhauswohnungen, Eigentümer mehrheitlich in Eigenheimen ‑ gut drei Viertel der Selbstnutzer wohnen in Ein- und Zweifamilienhäusern, die übrigen in Eigentumswohnungen. Gleichwohl wird ein nicht unerheblicher Anteil von Wohnungen in Ein- und Zweifamilienhäusern vermietet. Auch die Anzahl vermieteter Eigentumswohnungen in Mehrfamilienhäusern ist mittlerweile groß. Laut Zusatzerhebung des Mikrozensus von 2606 beträgt ihr Anteil mehr als 50 % (vgl. Statistisches Bundesamt 2608: 26).</a:t>
            </a:r>
          </a:p>
          <a:p>
            <a:pPr eaLnBrk="1" hangingPunct="1"/>
            <a:endParaRPr lang="de-DE" altLang="de-DE" smtClean="0">
              <a:latin typeface="Arial" charset="0"/>
              <a:cs typeface="Arial" charset="0"/>
            </a:endParaRPr>
          </a:p>
          <a:p>
            <a:pPr eaLnBrk="1" hangingPunct="1"/>
            <a:r>
              <a:rPr lang="de-DE" altLang="de-DE" smtClean="0">
                <a:latin typeface="Arial" charset="0"/>
                <a:cs typeface="Arial" charset="0"/>
              </a:rPr>
              <a:t>In den einzelnen regionalen Wohnungsmärkten bestehen zum Teil starke Unterschiede bei der Zusammensetzung der Anbieterseite: In eher ländlichen Regionen ist das Mietwohnungsangebot begrenzt und gleichzeitig in stärkerem Maß durch die Gruppe der privaten Kleinvermieter getragen. In größeren Städten überwiegt hingegen – mit regionalen Differenzierungen – das Mietwohnungsangebot. Professionelle Vermieter spielen dort eine wichtige Rolle. Auch innerhalb wichtiger Anbietergruppen sind größere regionale Unterschiede auszumachen. So haben z.B. Wohnungsgenossenschaften ebenso wie die kommunalen Wohnungsunternehmen in Städten in Ostdeutschland eine recht hohe Bedeutung bei der Versorgung mit Mietwohnungen, resultierend insbesondere aus ihrer historisch betrachtet starken Einbindung in die staatliche Wohnraumschaffung in der ehemaligen DDR. Aber auch in Westdeutschland waren in einigen Regionen Genossenschaften sowie städtische Wohnungsunternehmen in einem recht hohen Maß am Wiederaufbau nach dem Krieg beteiligt (z.B. in West-Berlin, Hamburg) und haben auch heute noch einen erheblichen Anteil an der Gruppe der Vermieter, während in anderen Städten und Regionen dieser Vermietertyp deutlich weniger vertreten ist.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defTabSz="909638">
              <a:defRPr>
                <a:solidFill>
                  <a:schemeClr val="tx1"/>
                </a:solidFill>
                <a:latin typeface="Arial" charset="0"/>
                <a:cs typeface="Arial" charset="0"/>
              </a:defRPr>
            </a:lvl1pPr>
            <a:lvl2pPr marL="712788" indent="-271463" defTabSz="909638">
              <a:defRPr>
                <a:solidFill>
                  <a:schemeClr val="tx1"/>
                </a:solidFill>
                <a:latin typeface="Arial" charset="0"/>
                <a:cs typeface="Arial" charset="0"/>
              </a:defRPr>
            </a:lvl2pPr>
            <a:lvl3pPr marL="1098550" indent="-217488" defTabSz="909638">
              <a:defRPr>
                <a:solidFill>
                  <a:schemeClr val="tx1"/>
                </a:solidFill>
                <a:latin typeface="Arial" charset="0"/>
                <a:cs typeface="Arial" charset="0"/>
              </a:defRPr>
            </a:lvl3pPr>
            <a:lvl4pPr marL="1539875" indent="-217488" defTabSz="909638">
              <a:defRPr>
                <a:solidFill>
                  <a:schemeClr val="tx1"/>
                </a:solidFill>
                <a:latin typeface="Arial" charset="0"/>
                <a:cs typeface="Arial" charset="0"/>
              </a:defRPr>
            </a:lvl4pPr>
            <a:lvl5pPr marL="1981200" indent="-217488" defTabSz="909638">
              <a:defRPr>
                <a:solidFill>
                  <a:schemeClr val="tx1"/>
                </a:solidFill>
                <a:latin typeface="Arial" charset="0"/>
                <a:cs typeface="Arial" charset="0"/>
              </a:defRPr>
            </a:lvl5pPr>
            <a:lvl6pPr marL="2438400" indent="-217488" defTabSz="909638" eaLnBrk="0" fontAlgn="base" hangingPunct="0">
              <a:spcBef>
                <a:spcPct val="0"/>
              </a:spcBef>
              <a:spcAft>
                <a:spcPct val="0"/>
              </a:spcAft>
              <a:defRPr>
                <a:solidFill>
                  <a:schemeClr val="tx1"/>
                </a:solidFill>
                <a:latin typeface="Arial" charset="0"/>
                <a:cs typeface="Arial" charset="0"/>
              </a:defRPr>
            </a:lvl6pPr>
            <a:lvl7pPr marL="2895600" indent="-217488" defTabSz="909638" eaLnBrk="0" fontAlgn="base" hangingPunct="0">
              <a:spcBef>
                <a:spcPct val="0"/>
              </a:spcBef>
              <a:spcAft>
                <a:spcPct val="0"/>
              </a:spcAft>
              <a:defRPr>
                <a:solidFill>
                  <a:schemeClr val="tx1"/>
                </a:solidFill>
                <a:latin typeface="Arial" charset="0"/>
                <a:cs typeface="Arial" charset="0"/>
              </a:defRPr>
            </a:lvl7pPr>
            <a:lvl8pPr marL="3352800" indent="-217488" defTabSz="909638" eaLnBrk="0" fontAlgn="base" hangingPunct="0">
              <a:spcBef>
                <a:spcPct val="0"/>
              </a:spcBef>
              <a:spcAft>
                <a:spcPct val="0"/>
              </a:spcAft>
              <a:defRPr>
                <a:solidFill>
                  <a:schemeClr val="tx1"/>
                </a:solidFill>
                <a:latin typeface="Arial" charset="0"/>
                <a:cs typeface="Arial" charset="0"/>
              </a:defRPr>
            </a:lvl8pPr>
            <a:lvl9pPr marL="3810000" indent="-217488" defTabSz="909638" eaLnBrk="0" fontAlgn="base" hangingPunct="0">
              <a:spcBef>
                <a:spcPct val="0"/>
              </a:spcBef>
              <a:spcAft>
                <a:spcPct val="0"/>
              </a:spcAft>
              <a:defRPr>
                <a:solidFill>
                  <a:schemeClr val="tx1"/>
                </a:solidFill>
                <a:latin typeface="Arial" charset="0"/>
                <a:cs typeface="Arial" charset="0"/>
              </a:defRPr>
            </a:lvl9pPr>
          </a:lstStyle>
          <a:p>
            <a:fld id="{F3E68853-1840-43B5-8145-C35C50DE5158}" type="slidenum">
              <a:rPr lang="de-DE" altLang="de-DE"/>
              <a:pPr/>
              <a:t>2</a:t>
            </a:fld>
            <a:endParaRPr lang="de-DE" altLang="de-DE"/>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r>
              <a:rPr lang="de-DE" altLang="de-DE" smtClean="0">
                <a:latin typeface="Arial" charset="0"/>
                <a:cs typeface="Arial" charset="0"/>
              </a:rPr>
              <a:t>Eigentumsstruktur:  a- rechtliches Eigentum: - Einzelpersonen oder die öffentliche Hand, juristische Personen wie Versicherungsgesellschaften ,Immobilienfonds</a:t>
            </a:r>
          </a:p>
          <a:p>
            <a:pPr eaLnBrk="1" hangingPunct="1"/>
            <a:r>
              <a:rPr lang="de-DE" altLang="de-DE" smtClean="0">
                <a:latin typeface="Arial" charset="0"/>
                <a:cs typeface="Arial" charset="0"/>
              </a:rPr>
              <a:t>b- Nutzungseigentum: Selbstnutzer, Mieter, Vermieter</a:t>
            </a:r>
          </a:p>
          <a:p>
            <a:pPr eaLnBrk="1" hangingPunct="1"/>
            <a:endParaRPr lang="de-DE" altLang="de-DE" smtClean="0">
              <a:latin typeface="Arial" charset="0"/>
              <a:cs typeface="Arial" charset="0"/>
            </a:endParaRPr>
          </a:p>
          <a:p>
            <a:pPr eaLnBrk="1" hangingPunct="1"/>
            <a:r>
              <a:rPr lang="de-DE" altLang="de-DE" smtClean="0">
                <a:latin typeface="Arial" charset="0"/>
                <a:cs typeface="Arial" charset="0"/>
              </a:rPr>
              <a:t>Die Angebotsstrukturen auf dem deutschen Wohnungsmarkt zeigen mit rund 60 % Wohnungsanteil einen sehr ausgeprägten und differenzierten Mietwohnungssektor.</a:t>
            </a:r>
          </a:p>
          <a:p>
            <a:pPr eaLnBrk="1" hangingPunct="1"/>
            <a:r>
              <a:rPr lang="de-DE" altLang="de-DE" smtClean="0">
                <a:latin typeface="Arial" charset="0"/>
                <a:cs typeface="Arial" charset="0"/>
              </a:rPr>
              <a:t>Die Anbieterstrukturen sind äußerst heterogen und verbreitet kleinteilig – nicht-institutionelle private Vermieter (private Kleinanbieter) bewirtschaften mit rund 14,5 Mio. Einheiten ca. 60 % aller Mietwohnungen.</a:t>
            </a:r>
          </a:p>
          <a:p>
            <a:pPr eaLnBrk="1" hangingPunct="1"/>
            <a:r>
              <a:rPr lang="de-DE" altLang="de-DE" smtClean="0">
                <a:latin typeface="Arial" charset="0"/>
                <a:cs typeface="Arial" charset="0"/>
              </a:rPr>
              <a:t>Die institutionelle Wohnungswirtschaft ist durch Ökonomisierungs- und Professionalisierungstendenzen sowie das Auftreten neuer Investitionsformen und Akteure von deutlichen Strukturveränderungen betroffen. </a:t>
            </a:r>
          </a:p>
          <a:p>
            <a:pPr eaLnBrk="1" hangingPunct="1"/>
            <a:r>
              <a:rPr lang="de-DE" altLang="de-DE" smtClean="0">
                <a:latin typeface="Arial" charset="0"/>
                <a:cs typeface="Arial" charset="0"/>
              </a:rPr>
              <a:t>Die nicht-institutionellen und überwiegend durch sehr kleine Bestände gekennzeichneten privaten Vermieter stehen aufgrund sich verändernder Nachfragebedingungen in vielen Märkten vor großen Anpassungserfordernissen. </a:t>
            </a:r>
          </a:p>
          <a:p>
            <a:pPr eaLnBrk="1" hangingPunct="1"/>
            <a:endParaRPr lang="de-DE" altLang="de-DE" smtClean="0">
              <a:latin typeface="Arial" charset="0"/>
              <a:cs typeface="Arial" charset="0"/>
            </a:endParaRPr>
          </a:p>
          <a:p>
            <a:pPr eaLnBrk="1" hangingPunct="1"/>
            <a:r>
              <a:rPr lang="de-DE" altLang="de-DE" smtClean="0">
                <a:latin typeface="Arial" charset="0"/>
                <a:cs typeface="Arial" charset="0"/>
              </a:rPr>
              <a:t>Die Strukturen auf den deutschen Wohnungsmärkten sind das Ergebnis historischer Prozesse, die sich vor dem Hintergrund der jeweils herrschenden sozioökonomischen und rechtlichen Rahmenbedingungen entwickelt haben. Die verschiedenen Phasen der Wohnbautätigkeit und Stadtentwicklung mit ihren heute weiterhin evidenten Brüchen, u.a. durch unterschiedliche Verstädterungsprozesse und Urbanisierungsphasen (bspw. Gründerzeit) sowie Kriegszerstörung und Wiederaufbau, zeigen im Ergebnis einen nach wie vor engen Zusammenhang zwischen den Eigentümerstrukturen und den Bauformen. Mieter wohnen zu einem großen Anteil in Mehrfamilienhauswohnungen, Eigentümer mehrheitlich in Eigenheimen ‑ gut drei Viertel der Selbstnutzer wohnen in Ein- und Zweifamilienhäusern, die übrigen in Eigentumswohnungen. Gleichwohl wird ein nicht unerheblicher Anteil von Wohnungen in Ein- und Zweifamilienhäusern vermietet. Auch die Anzahl vermieteter Eigentumswohnungen in Mehrfamilienhäusern ist mittlerweile groß. Laut Zusatzerhebung des Mikrozensus von 2606 beträgt ihr Anteil mehr als 50 % (vgl. Statistisches Bundesamt 2608: 26).</a:t>
            </a:r>
          </a:p>
          <a:p>
            <a:pPr eaLnBrk="1" hangingPunct="1"/>
            <a:endParaRPr lang="de-DE" altLang="de-DE" smtClean="0">
              <a:latin typeface="Arial" charset="0"/>
              <a:cs typeface="Arial" charset="0"/>
            </a:endParaRPr>
          </a:p>
          <a:p>
            <a:pPr eaLnBrk="1" hangingPunct="1"/>
            <a:r>
              <a:rPr lang="de-DE" altLang="de-DE" smtClean="0">
                <a:latin typeface="Arial" charset="0"/>
                <a:cs typeface="Arial" charset="0"/>
              </a:rPr>
              <a:t>In den einzelnen regionalen Wohnungsmärkten bestehen zum Teil starke Unterschiede bei der Zusammensetzung der Anbieterseite: In eher ländlichen Regionen ist das Mietwohnungsangebot begrenzt und gleichzeitig in stärkerem Maß durch die Gruppe der privaten Kleinvermieter getragen. In größeren Städten überwiegt hingegen – mit regionalen Differenzierungen – das Mietwohnungsangebot. Professionelle Vermieter spielen dort eine wichtige Rolle. Auch innerhalb wichtiger Anbietergruppen sind größere regionale Unterschiede auszumachen. So haben z.B. Wohnungsgenossenschaften ebenso wie die kommunalen Wohnungsunternehmen in Städten in Ostdeutschland eine recht hohe Bedeutung bei der Versorgung mit Mietwohnungen, resultierend insbesondere aus ihrer historisch betrachtet starken Einbindung in die staatliche Wohnraumschaffung in der ehemaligen DDR. Aber auch in Westdeutschland waren in einigen Regionen Genossenschaften sowie städtische Wohnungsunternehmen in einem recht hohen Maß am Wiederaufbau nach dem Krieg beteiligt (z.B. in West-Berlin, Hamburg) und haben auch heute noch einen erheblichen Anteil an der Gruppe der Vermieter, während in anderen Städten und Regionen dieser Vermietertyp deutlich weniger vertreten ist.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defTabSz="909638">
              <a:defRPr>
                <a:solidFill>
                  <a:schemeClr val="tx1"/>
                </a:solidFill>
                <a:latin typeface="Arial" charset="0"/>
                <a:cs typeface="Arial" charset="0"/>
              </a:defRPr>
            </a:lvl1pPr>
            <a:lvl2pPr marL="712788" indent="-271463" defTabSz="909638">
              <a:defRPr>
                <a:solidFill>
                  <a:schemeClr val="tx1"/>
                </a:solidFill>
                <a:latin typeface="Arial" charset="0"/>
                <a:cs typeface="Arial" charset="0"/>
              </a:defRPr>
            </a:lvl2pPr>
            <a:lvl3pPr marL="1098550" indent="-217488" defTabSz="909638">
              <a:defRPr>
                <a:solidFill>
                  <a:schemeClr val="tx1"/>
                </a:solidFill>
                <a:latin typeface="Arial" charset="0"/>
                <a:cs typeface="Arial" charset="0"/>
              </a:defRPr>
            </a:lvl3pPr>
            <a:lvl4pPr marL="1539875" indent="-217488" defTabSz="909638">
              <a:defRPr>
                <a:solidFill>
                  <a:schemeClr val="tx1"/>
                </a:solidFill>
                <a:latin typeface="Arial" charset="0"/>
                <a:cs typeface="Arial" charset="0"/>
              </a:defRPr>
            </a:lvl4pPr>
            <a:lvl5pPr marL="1981200" indent="-217488" defTabSz="909638">
              <a:defRPr>
                <a:solidFill>
                  <a:schemeClr val="tx1"/>
                </a:solidFill>
                <a:latin typeface="Arial" charset="0"/>
                <a:cs typeface="Arial" charset="0"/>
              </a:defRPr>
            </a:lvl5pPr>
            <a:lvl6pPr marL="2438400" indent="-217488" defTabSz="909638" eaLnBrk="0" fontAlgn="base" hangingPunct="0">
              <a:spcBef>
                <a:spcPct val="0"/>
              </a:spcBef>
              <a:spcAft>
                <a:spcPct val="0"/>
              </a:spcAft>
              <a:defRPr>
                <a:solidFill>
                  <a:schemeClr val="tx1"/>
                </a:solidFill>
                <a:latin typeface="Arial" charset="0"/>
                <a:cs typeface="Arial" charset="0"/>
              </a:defRPr>
            </a:lvl6pPr>
            <a:lvl7pPr marL="2895600" indent="-217488" defTabSz="909638" eaLnBrk="0" fontAlgn="base" hangingPunct="0">
              <a:spcBef>
                <a:spcPct val="0"/>
              </a:spcBef>
              <a:spcAft>
                <a:spcPct val="0"/>
              </a:spcAft>
              <a:defRPr>
                <a:solidFill>
                  <a:schemeClr val="tx1"/>
                </a:solidFill>
                <a:latin typeface="Arial" charset="0"/>
                <a:cs typeface="Arial" charset="0"/>
              </a:defRPr>
            </a:lvl7pPr>
            <a:lvl8pPr marL="3352800" indent="-217488" defTabSz="909638" eaLnBrk="0" fontAlgn="base" hangingPunct="0">
              <a:spcBef>
                <a:spcPct val="0"/>
              </a:spcBef>
              <a:spcAft>
                <a:spcPct val="0"/>
              </a:spcAft>
              <a:defRPr>
                <a:solidFill>
                  <a:schemeClr val="tx1"/>
                </a:solidFill>
                <a:latin typeface="Arial" charset="0"/>
                <a:cs typeface="Arial" charset="0"/>
              </a:defRPr>
            </a:lvl8pPr>
            <a:lvl9pPr marL="3810000" indent="-217488" defTabSz="909638" eaLnBrk="0" fontAlgn="base" hangingPunct="0">
              <a:spcBef>
                <a:spcPct val="0"/>
              </a:spcBef>
              <a:spcAft>
                <a:spcPct val="0"/>
              </a:spcAft>
              <a:defRPr>
                <a:solidFill>
                  <a:schemeClr val="tx1"/>
                </a:solidFill>
                <a:latin typeface="Arial" charset="0"/>
                <a:cs typeface="Arial" charset="0"/>
              </a:defRPr>
            </a:lvl9pPr>
          </a:lstStyle>
          <a:p>
            <a:fld id="{3CBBBF81-78DB-4EAC-A23B-548F97BE7995}" type="slidenum">
              <a:rPr lang="de-DE" altLang="de-DE"/>
              <a:pPr/>
              <a:t>20</a:t>
            </a:fld>
            <a:endParaRPr lang="de-DE" altLang="de-DE"/>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r>
              <a:rPr lang="de-DE" altLang="de-DE" smtClean="0">
                <a:latin typeface="Arial" charset="0"/>
                <a:cs typeface="Arial" charset="0"/>
              </a:rPr>
              <a:t>Eigentumsstruktur:  a- rechtliches Eigentum: - Einzelpersonen oder die öffentliche Hand, juristische Personen wie Versicherungsgesellschaften ,Immobilienfonds</a:t>
            </a:r>
          </a:p>
          <a:p>
            <a:pPr eaLnBrk="1" hangingPunct="1"/>
            <a:r>
              <a:rPr lang="de-DE" altLang="de-DE" smtClean="0">
                <a:latin typeface="Arial" charset="0"/>
                <a:cs typeface="Arial" charset="0"/>
              </a:rPr>
              <a:t>b- Nutzungseigentum: Selbstnutzer, Mieter, Vermieter</a:t>
            </a:r>
          </a:p>
          <a:p>
            <a:pPr eaLnBrk="1" hangingPunct="1"/>
            <a:endParaRPr lang="de-DE" altLang="de-DE" smtClean="0">
              <a:latin typeface="Arial" charset="0"/>
              <a:cs typeface="Arial" charset="0"/>
            </a:endParaRPr>
          </a:p>
          <a:p>
            <a:pPr eaLnBrk="1" hangingPunct="1"/>
            <a:r>
              <a:rPr lang="de-DE" altLang="de-DE" smtClean="0">
                <a:latin typeface="Arial" charset="0"/>
                <a:cs typeface="Arial" charset="0"/>
              </a:rPr>
              <a:t>Die Angebotsstrukturen auf dem deutschen Wohnungsmarkt zeigen mit rund 60 % Wohnungsanteil einen sehr ausgeprägten und differenzierten Mietwohnungssektor.</a:t>
            </a:r>
          </a:p>
          <a:p>
            <a:pPr eaLnBrk="1" hangingPunct="1"/>
            <a:r>
              <a:rPr lang="de-DE" altLang="de-DE" smtClean="0">
                <a:latin typeface="Arial" charset="0"/>
                <a:cs typeface="Arial" charset="0"/>
              </a:rPr>
              <a:t>Die Anbieterstrukturen sind äußerst heterogen und verbreitet kleinteilig – nicht-institutionelle private Vermieter (private Kleinanbieter) bewirtschaften mit rund 14,5 Mio. Einheiten ca. 60 % aller Mietwohnungen.</a:t>
            </a:r>
          </a:p>
          <a:p>
            <a:pPr eaLnBrk="1" hangingPunct="1"/>
            <a:r>
              <a:rPr lang="de-DE" altLang="de-DE" smtClean="0">
                <a:latin typeface="Arial" charset="0"/>
                <a:cs typeface="Arial" charset="0"/>
              </a:rPr>
              <a:t>Die institutionelle Wohnungswirtschaft ist durch Ökonomisierungs- und Professionalisierungstendenzen sowie das Auftreten neuer Investitionsformen und Akteure von deutlichen Strukturveränderungen betroffen. </a:t>
            </a:r>
          </a:p>
          <a:p>
            <a:pPr eaLnBrk="1" hangingPunct="1"/>
            <a:r>
              <a:rPr lang="de-DE" altLang="de-DE" smtClean="0">
                <a:latin typeface="Arial" charset="0"/>
                <a:cs typeface="Arial" charset="0"/>
              </a:rPr>
              <a:t>Die nicht-institutionellen und überwiegend durch sehr kleine Bestände gekennzeichneten privaten Vermieter stehen aufgrund sich verändernder Nachfragebedingungen in vielen Märkten vor großen Anpassungserfordernissen. </a:t>
            </a:r>
          </a:p>
          <a:p>
            <a:pPr eaLnBrk="1" hangingPunct="1"/>
            <a:endParaRPr lang="de-DE" altLang="de-DE" smtClean="0">
              <a:latin typeface="Arial" charset="0"/>
              <a:cs typeface="Arial" charset="0"/>
            </a:endParaRPr>
          </a:p>
          <a:p>
            <a:pPr eaLnBrk="1" hangingPunct="1"/>
            <a:r>
              <a:rPr lang="de-DE" altLang="de-DE" smtClean="0">
                <a:latin typeface="Arial" charset="0"/>
                <a:cs typeface="Arial" charset="0"/>
              </a:rPr>
              <a:t>Die Strukturen auf den deutschen Wohnungsmärkten sind das Ergebnis historischer Prozesse, die sich vor dem Hintergrund der jeweils herrschenden sozioökonomischen und rechtlichen Rahmenbedingungen entwickelt haben. Die verschiedenen Phasen der Wohnbautätigkeit und Stadtentwicklung mit ihren heute weiterhin evidenten Brüchen, u.a. durch unterschiedliche Verstädterungsprozesse und Urbanisierungsphasen (bspw. Gründerzeit) sowie Kriegszerstörung und Wiederaufbau, zeigen im Ergebnis einen nach wie vor engen Zusammenhang zwischen den Eigentümerstrukturen und den Bauformen. Mieter wohnen zu einem großen Anteil in Mehrfamilienhauswohnungen, Eigentümer mehrheitlich in Eigenheimen ‑ gut drei Viertel der Selbstnutzer wohnen in Ein- und Zweifamilienhäusern, die übrigen in Eigentumswohnungen. Gleichwohl wird ein nicht unerheblicher Anteil von Wohnungen in Ein- und Zweifamilienhäusern vermietet. Auch die Anzahl vermieteter Eigentumswohnungen in Mehrfamilienhäusern ist mittlerweile groß. Laut Zusatzerhebung des Mikrozensus von 2606 beträgt ihr Anteil mehr als 50 % (vgl. Statistisches Bundesamt 2608: 26).</a:t>
            </a:r>
          </a:p>
          <a:p>
            <a:pPr eaLnBrk="1" hangingPunct="1"/>
            <a:endParaRPr lang="de-DE" altLang="de-DE" smtClean="0">
              <a:latin typeface="Arial" charset="0"/>
              <a:cs typeface="Arial" charset="0"/>
            </a:endParaRPr>
          </a:p>
          <a:p>
            <a:pPr eaLnBrk="1" hangingPunct="1"/>
            <a:r>
              <a:rPr lang="de-DE" altLang="de-DE" smtClean="0">
                <a:latin typeface="Arial" charset="0"/>
                <a:cs typeface="Arial" charset="0"/>
              </a:rPr>
              <a:t>In den einzelnen regionalen Wohnungsmärkten bestehen zum Teil starke Unterschiede bei der Zusammensetzung der Anbieterseite: In eher ländlichen Regionen ist das Mietwohnungsangebot begrenzt und gleichzeitig in stärkerem Maß durch die Gruppe der privaten Kleinvermieter getragen. In größeren Städten überwiegt hingegen – mit regionalen Differenzierungen – das Mietwohnungsangebot. Professionelle Vermieter spielen dort eine wichtige Rolle. Auch innerhalb wichtiger Anbietergruppen sind größere regionale Unterschiede auszumachen. So haben z.B. Wohnungsgenossenschaften ebenso wie die kommunalen Wohnungsunternehmen in Städten in Ostdeutschland eine recht hohe Bedeutung bei der Versorgung mit Mietwohnungen, resultierend insbesondere aus ihrer historisch betrachtet starken Einbindung in die staatliche Wohnraumschaffung in der ehemaligen DDR. Aber auch in Westdeutschland waren in einigen Regionen Genossenschaften sowie städtische Wohnungsunternehmen in einem recht hohen Maß am Wiederaufbau nach dem Krieg beteiligt (z.B. in West-Berlin, Hamburg) und haben auch heute noch einen erheblichen Anteil an der Gruppe der Vermieter, während in anderen Städten und Regionen dieser Vermietertyp deutlich weniger vertreten ist.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defTabSz="909638">
              <a:defRPr>
                <a:solidFill>
                  <a:schemeClr val="tx1"/>
                </a:solidFill>
                <a:latin typeface="Arial" charset="0"/>
                <a:cs typeface="Arial" charset="0"/>
              </a:defRPr>
            </a:lvl1pPr>
            <a:lvl2pPr marL="712788" indent="-271463" defTabSz="909638">
              <a:defRPr>
                <a:solidFill>
                  <a:schemeClr val="tx1"/>
                </a:solidFill>
                <a:latin typeface="Arial" charset="0"/>
                <a:cs typeface="Arial" charset="0"/>
              </a:defRPr>
            </a:lvl2pPr>
            <a:lvl3pPr marL="1098550" indent="-217488" defTabSz="909638">
              <a:defRPr>
                <a:solidFill>
                  <a:schemeClr val="tx1"/>
                </a:solidFill>
                <a:latin typeface="Arial" charset="0"/>
                <a:cs typeface="Arial" charset="0"/>
              </a:defRPr>
            </a:lvl3pPr>
            <a:lvl4pPr marL="1539875" indent="-217488" defTabSz="909638">
              <a:defRPr>
                <a:solidFill>
                  <a:schemeClr val="tx1"/>
                </a:solidFill>
                <a:latin typeface="Arial" charset="0"/>
                <a:cs typeface="Arial" charset="0"/>
              </a:defRPr>
            </a:lvl4pPr>
            <a:lvl5pPr marL="1981200" indent="-217488" defTabSz="909638">
              <a:defRPr>
                <a:solidFill>
                  <a:schemeClr val="tx1"/>
                </a:solidFill>
                <a:latin typeface="Arial" charset="0"/>
                <a:cs typeface="Arial" charset="0"/>
              </a:defRPr>
            </a:lvl5pPr>
            <a:lvl6pPr marL="2438400" indent="-217488" defTabSz="909638" eaLnBrk="0" fontAlgn="base" hangingPunct="0">
              <a:spcBef>
                <a:spcPct val="0"/>
              </a:spcBef>
              <a:spcAft>
                <a:spcPct val="0"/>
              </a:spcAft>
              <a:defRPr>
                <a:solidFill>
                  <a:schemeClr val="tx1"/>
                </a:solidFill>
                <a:latin typeface="Arial" charset="0"/>
                <a:cs typeface="Arial" charset="0"/>
              </a:defRPr>
            </a:lvl6pPr>
            <a:lvl7pPr marL="2895600" indent="-217488" defTabSz="909638" eaLnBrk="0" fontAlgn="base" hangingPunct="0">
              <a:spcBef>
                <a:spcPct val="0"/>
              </a:spcBef>
              <a:spcAft>
                <a:spcPct val="0"/>
              </a:spcAft>
              <a:defRPr>
                <a:solidFill>
                  <a:schemeClr val="tx1"/>
                </a:solidFill>
                <a:latin typeface="Arial" charset="0"/>
                <a:cs typeface="Arial" charset="0"/>
              </a:defRPr>
            </a:lvl7pPr>
            <a:lvl8pPr marL="3352800" indent="-217488" defTabSz="909638" eaLnBrk="0" fontAlgn="base" hangingPunct="0">
              <a:spcBef>
                <a:spcPct val="0"/>
              </a:spcBef>
              <a:spcAft>
                <a:spcPct val="0"/>
              </a:spcAft>
              <a:defRPr>
                <a:solidFill>
                  <a:schemeClr val="tx1"/>
                </a:solidFill>
                <a:latin typeface="Arial" charset="0"/>
                <a:cs typeface="Arial" charset="0"/>
              </a:defRPr>
            </a:lvl8pPr>
            <a:lvl9pPr marL="3810000" indent="-217488" defTabSz="909638" eaLnBrk="0" fontAlgn="base" hangingPunct="0">
              <a:spcBef>
                <a:spcPct val="0"/>
              </a:spcBef>
              <a:spcAft>
                <a:spcPct val="0"/>
              </a:spcAft>
              <a:defRPr>
                <a:solidFill>
                  <a:schemeClr val="tx1"/>
                </a:solidFill>
                <a:latin typeface="Arial" charset="0"/>
                <a:cs typeface="Arial" charset="0"/>
              </a:defRPr>
            </a:lvl9pPr>
          </a:lstStyle>
          <a:p>
            <a:fld id="{3CBBBF81-78DB-4EAC-A23B-548F97BE7995}" type="slidenum">
              <a:rPr lang="de-DE" altLang="de-DE"/>
              <a:pPr/>
              <a:t>21</a:t>
            </a:fld>
            <a:endParaRPr lang="de-DE" altLang="de-DE"/>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r>
              <a:rPr lang="de-DE" altLang="de-DE" smtClean="0">
                <a:latin typeface="Arial" charset="0"/>
                <a:cs typeface="Arial" charset="0"/>
              </a:rPr>
              <a:t>Eigentumsstruktur:  a- rechtliches Eigentum: - Einzelpersonen oder die öffentliche Hand, juristische Personen wie Versicherungsgesellschaften ,Immobilienfonds</a:t>
            </a:r>
          </a:p>
          <a:p>
            <a:pPr eaLnBrk="1" hangingPunct="1"/>
            <a:r>
              <a:rPr lang="de-DE" altLang="de-DE" smtClean="0">
                <a:latin typeface="Arial" charset="0"/>
                <a:cs typeface="Arial" charset="0"/>
              </a:rPr>
              <a:t>b- Nutzungseigentum: Selbstnutzer, Mieter, Vermieter</a:t>
            </a:r>
          </a:p>
          <a:p>
            <a:pPr eaLnBrk="1" hangingPunct="1"/>
            <a:endParaRPr lang="de-DE" altLang="de-DE" smtClean="0">
              <a:latin typeface="Arial" charset="0"/>
              <a:cs typeface="Arial" charset="0"/>
            </a:endParaRPr>
          </a:p>
          <a:p>
            <a:pPr eaLnBrk="1" hangingPunct="1"/>
            <a:r>
              <a:rPr lang="de-DE" altLang="de-DE" smtClean="0">
                <a:latin typeface="Arial" charset="0"/>
                <a:cs typeface="Arial" charset="0"/>
              </a:rPr>
              <a:t>Die Angebotsstrukturen auf dem deutschen Wohnungsmarkt zeigen mit rund 60 % Wohnungsanteil einen sehr ausgeprägten und differenzierten Mietwohnungssektor.</a:t>
            </a:r>
          </a:p>
          <a:p>
            <a:pPr eaLnBrk="1" hangingPunct="1"/>
            <a:r>
              <a:rPr lang="de-DE" altLang="de-DE" smtClean="0">
                <a:latin typeface="Arial" charset="0"/>
                <a:cs typeface="Arial" charset="0"/>
              </a:rPr>
              <a:t>Die Anbieterstrukturen sind äußerst heterogen und verbreitet kleinteilig – nicht-institutionelle private Vermieter (private Kleinanbieter) bewirtschaften mit rund 14,5 Mio. Einheiten ca. 60 % aller Mietwohnungen.</a:t>
            </a:r>
          </a:p>
          <a:p>
            <a:pPr eaLnBrk="1" hangingPunct="1"/>
            <a:r>
              <a:rPr lang="de-DE" altLang="de-DE" smtClean="0">
                <a:latin typeface="Arial" charset="0"/>
                <a:cs typeface="Arial" charset="0"/>
              </a:rPr>
              <a:t>Die institutionelle Wohnungswirtschaft ist durch Ökonomisierungs- und Professionalisierungstendenzen sowie das Auftreten neuer Investitionsformen und Akteure von deutlichen Strukturveränderungen betroffen. </a:t>
            </a:r>
          </a:p>
          <a:p>
            <a:pPr eaLnBrk="1" hangingPunct="1"/>
            <a:r>
              <a:rPr lang="de-DE" altLang="de-DE" smtClean="0">
                <a:latin typeface="Arial" charset="0"/>
                <a:cs typeface="Arial" charset="0"/>
              </a:rPr>
              <a:t>Die nicht-institutionellen und überwiegend durch sehr kleine Bestände gekennzeichneten privaten Vermieter stehen aufgrund sich verändernder Nachfragebedingungen in vielen Märkten vor großen Anpassungserfordernissen. </a:t>
            </a:r>
          </a:p>
          <a:p>
            <a:pPr eaLnBrk="1" hangingPunct="1"/>
            <a:endParaRPr lang="de-DE" altLang="de-DE" smtClean="0">
              <a:latin typeface="Arial" charset="0"/>
              <a:cs typeface="Arial" charset="0"/>
            </a:endParaRPr>
          </a:p>
          <a:p>
            <a:pPr eaLnBrk="1" hangingPunct="1"/>
            <a:r>
              <a:rPr lang="de-DE" altLang="de-DE" smtClean="0">
                <a:latin typeface="Arial" charset="0"/>
                <a:cs typeface="Arial" charset="0"/>
              </a:rPr>
              <a:t>Die Strukturen auf den deutschen Wohnungsmärkten sind das Ergebnis historischer Prozesse, die sich vor dem Hintergrund der jeweils herrschenden sozioökonomischen und rechtlichen Rahmenbedingungen entwickelt haben. Die verschiedenen Phasen der Wohnbautätigkeit und Stadtentwicklung mit ihren heute weiterhin evidenten Brüchen, u.a. durch unterschiedliche Verstädterungsprozesse und Urbanisierungsphasen (bspw. Gründerzeit) sowie Kriegszerstörung und Wiederaufbau, zeigen im Ergebnis einen nach wie vor engen Zusammenhang zwischen den Eigentümerstrukturen und den Bauformen. Mieter wohnen zu einem großen Anteil in Mehrfamilienhauswohnungen, Eigentümer mehrheitlich in Eigenheimen ‑ gut drei Viertel der Selbstnutzer wohnen in Ein- und Zweifamilienhäusern, die übrigen in Eigentumswohnungen. Gleichwohl wird ein nicht unerheblicher Anteil von Wohnungen in Ein- und Zweifamilienhäusern vermietet. Auch die Anzahl vermieteter Eigentumswohnungen in Mehrfamilienhäusern ist mittlerweile groß. Laut Zusatzerhebung des Mikrozensus von 2606 beträgt ihr Anteil mehr als 50 % (vgl. Statistisches Bundesamt 2608: 26).</a:t>
            </a:r>
          </a:p>
          <a:p>
            <a:pPr eaLnBrk="1" hangingPunct="1"/>
            <a:endParaRPr lang="de-DE" altLang="de-DE" smtClean="0">
              <a:latin typeface="Arial" charset="0"/>
              <a:cs typeface="Arial" charset="0"/>
            </a:endParaRPr>
          </a:p>
          <a:p>
            <a:pPr eaLnBrk="1" hangingPunct="1"/>
            <a:r>
              <a:rPr lang="de-DE" altLang="de-DE" smtClean="0">
                <a:latin typeface="Arial" charset="0"/>
                <a:cs typeface="Arial" charset="0"/>
              </a:rPr>
              <a:t>In den einzelnen regionalen Wohnungsmärkten bestehen zum Teil starke Unterschiede bei der Zusammensetzung der Anbieterseite: In eher ländlichen Regionen ist das Mietwohnungsangebot begrenzt und gleichzeitig in stärkerem Maß durch die Gruppe der privaten Kleinvermieter getragen. In größeren Städten überwiegt hingegen – mit regionalen Differenzierungen – das Mietwohnungsangebot. Professionelle Vermieter spielen dort eine wichtige Rolle. Auch innerhalb wichtiger Anbietergruppen sind größere regionale Unterschiede auszumachen. So haben z.B. Wohnungsgenossenschaften ebenso wie die kommunalen Wohnungsunternehmen in Städten in Ostdeutschland eine recht hohe Bedeutung bei der Versorgung mit Mietwohnungen, resultierend insbesondere aus ihrer historisch betrachtet starken Einbindung in die staatliche Wohnraumschaffung in der ehemaligen DDR. Aber auch in Westdeutschland waren in einigen Regionen Genossenschaften sowie städtische Wohnungsunternehmen in einem recht hohen Maß am Wiederaufbau nach dem Krieg beteiligt (z.B. in West-Berlin, Hamburg) und haben auch heute noch einen erheblichen Anteil an der Gruppe der Vermieter, während in anderen Städten und Regionen dieser Vermietertyp deutlich weniger vertreten ist.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defTabSz="909638">
              <a:defRPr>
                <a:solidFill>
                  <a:schemeClr val="tx1"/>
                </a:solidFill>
                <a:latin typeface="Arial" charset="0"/>
                <a:cs typeface="Arial" charset="0"/>
              </a:defRPr>
            </a:lvl1pPr>
            <a:lvl2pPr marL="712788" indent="-271463" defTabSz="909638">
              <a:defRPr>
                <a:solidFill>
                  <a:schemeClr val="tx1"/>
                </a:solidFill>
                <a:latin typeface="Arial" charset="0"/>
                <a:cs typeface="Arial" charset="0"/>
              </a:defRPr>
            </a:lvl2pPr>
            <a:lvl3pPr marL="1098550" indent="-217488" defTabSz="909638">
              <a:defRPr>
                <a:solidFill>
                  <a:schemeClr val="tx1"/>
                </a:solidFill>
                <a:latin typeface="Arial" charset="0"/>
                <a:cs typeface="Arial" charset="0"/>
              </a:defRPr>
            </a:lvl3pPr>
            <a:lvl4pPr marL="1539875" indent="-217488" defTabSz="909638">
              <a:defRPr>
                <a:solidFill>
                  <a:schemeClr val="tx1"/>
                </a:solidFill>
                <a:latin typeface="Arial" charset="0"/>
                <a:cs typeface="Arial" charset="0"/>
              </a:defRPr>
            </a:lvl4pPr>
            <a:lvl5pPr marL="1981200" indent="-217488" defTabSz="909638">
              <a:defRPr>
                <a:solidFill>
                  <a:schemeClr val="tx1"/>
                </a:solidFill>
                <a:latin typeface="Arial" charset="0"/>
                <a:cs typeface="Arial" charset="0"/>
              </a:defRPr>
            </a:lvl5pPr>
            <a:lvl6pPr marL="2438400" indent="-217488" defTabSz="909638" eaLnBrk="0" fontAlgn="base" hangingPunct="0">
              <a:spcBef>
                <a:spcPct val="0"/>
              </a:spcBef>
              <a:spcAft>
                <a:spcPct val="0"/>
              </a:spcAft>
              <a:defRPr>
                <a:solidFill>
                  <a:schemeClr val="tx1"/>
                </a:solidFill>
                <a:latin typeface="Arial" charset="0"/>
                <a:cs typeface="Arial" charset="0"/>
              </a:defRPr>
            </a:lvl6pPr>
            <a:lvl7pPr marL="2895600" indent="-217488" defTabSz="909638" eaLnBrk="0" fontAlgn="base" hangingPunct="0">
              <a:spcBef>
                <a:spcPct val="0"/>
              </a:spcBef>
              <a:spcAft>
                <a:spcPct val="0"/>
              </a:spcAft>
              <a:defRPr>
                <a:solidFill>
                  <a:schemeClr val="tx1"/>
                </a:solidFill>
                <a:latin typeface="Arial" charset="0"/>
                <a:cs typeface="Arial" charset="0"/>
              </a:defRPr>
            </a:lvl7pPr>
            <a:lvl8pPr marL="3352800" indent="-217488" defTabSz="909638" eaLnBrk="0" fontAlgn="base" hangingPunct="0">
              <a:spcBef>
                <a:spcPct val="0"/>
              </a:spcBef>
              <a:spcAft>
                <a:spcPct val="0"/>
              </a:spcAft>
              <a:defRPr>
                <a:solidFill>
                  <a:schemeClr val="tx1"/>
                </a:solidFill>
                <a:latin typeface="Arial" charset="0"/>
                <a:cs typeface="Arial" charset="0"/>
              </a:defRPr>
            </a:lvl8pPr>
            <a:lvl9pPr marL="3810000" indent="-217488" defTabSz="909638" eaLnBrk="0" fontAlgn="base" hangingPunct="0">
              <a:spcBef>
                <a:spcPct val="0"/>
              </a:spcBef>
              <a:spcAft>
                <a:spcPct val="0"/>
              </a:spcAft>
              <a:defRPr>
                <a:solidFill>
                  <a:schemeClr val="tx1"/>
                </a:solidFill>
                <a:latin typeface="Arial" charset="0"/>
                <a:cs typeface="Arial" charset="0"/>
              </a:defRPr>
            </a:lvl9pPr>
          </a:lstStyle>
          <a:p>
            <a:fld id="{12B8AD6F-C78F-4F26-915E-3D178965AA80}" type="slidenum">
              <a:rPr lang="de-DE" altLang="de-DE"/>
              <a:pPr/>
              <a:t>22</a:t>
            </a:fld>
            <a:endParaRPr lang="de-DE" altLang="de-DE"/>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r>
              <a:rPr lang="de-DE" altLang="de-DE" smtClean="0">
                <a:latin typeface="Arial" charset="0"/>
                <a:cs typeface="Arial" charset="0"/>
              </a:rPr>
              <a:t>Eigentumsstruktur:  a- rechtliches Eigentum: - Einzelpersonen oder die öffentliche Hand, juristische Personen wie Versicherungsgesellschaften ,Immobilienfonds</a:t>
            </a:r>
          </a:p>
          <a:p>
            <a:pPr eaLnBrk="1" hangingPunct="1"/>
            <a:r>
              <a:rPr lang="de-DE" altLang="de-DE" smtClean="0">
                <a:latin typeface="Arial" charset="0"/>
                <a:cs typeface="Arial" charset="0"/>
              </a:rPr>
              <a:t>b- Nutzungseigentum: Selbstnutzer, Mieter, Vermieter</a:t>
            </a:r>
          </a:p>
          <a:p>
            <a:pPr eaLnBrk="1" hangingPunct="1"/>
            <a:endParaRPr lang="de-DE" altLang="de-DE" smtClean="0">
              <a:latin typeface="Arial" charset="0"/>
              <a:cs typeface="Arial" charset="0"/>
            </a:endParaRPr>
          </a:p>
          <a:p>
            <a:pPr eaLnBrk="1" hangingPunct="1"/>
            <a:r>
              <a:rPr lang="de-DE" altLang="de-DE" smtClean="0">
                <a:latin typeface="Arial" charset="0"/>
                <a:cs typeface="Arial" charset="0"/>
              </a:rPr>
              <a:t>Die Angebotsstrukturen auf dem deutschen Wohnungsmarkt zeigen mit rund 60 % Wohnungsanteil einen sehr ausgeprägten und differenzierten Mietwohnungssektor.</a:t>
            </a:r>
          </a:p>
          <a:p>
            <a:pPr eaLnBrk="1" hangingPunct="1"/>
            <a:r>
              <a:rPr lang="de-DE" altLang="de-DE" smtClean="0">
                <a:latin typeface="Arial" charset="0"/>
                <a:cs typeface="Arial" charset="0"/>
              </a:rPr>
              <a:t>Die Anbieterstrukturen sind äußerst heterogen und verbreitet kleinteilig – nicht-institutionelle private Vermieter (private Kleinanbieter) bewirtschaften mit rund 14,5 Mio. Einheiten ca. 60 % aller Mietwohnungen.</a:t>
            </a:r>
          </a:p>
          <a:p>
            <a:pPr eaLnBrk="1" hangingPunct="1"/>
            <a:r>
              <a:rPr lang="de-DE" altLang="de-DE" smtClean="0">
                <a:latin typeface="Arial" charset="0"/>
                <a:cs typeface="Arial" charset="0"/>
              </a:rPr>
              <a:t>Die institutionelle Wohnungswirtschaft ist durch Ökonomisierungs- und Professionalisierungstendenzen sowie das Auftreten neuer Investitionsformen und Akteure von deutlichen Strukturveränderungen betroffen. </a:t>
            </a:r>
          </a:p>
          <a:p>
            <a:pPr eaLnBrk="1" hangingPunct="1"/>
            <a:r>
              <a:rPr lang="de-DE" altLang="de-DE" smtClean="0">
                <a:latin typeface="Arial" charset="0"/>
                <a:cs typeface="Arial" charset="0"/>
              </a:rPr>
              <a:t>Die nicht-institutionellen und überwiegend durch sehr kleine Bestände gekennzeichneten privaten Vermieter stehen aufgrund sich verändernder Nachfragebedingungen in vielen Märkten vor großen Anpassungserfordernissen. </a:t>
            </a:r>
          </a:p>
          <a:p>
            <a:pPr eaLnBrk="1" hangingPunct="1"/>
            <a:endParaRPr lang="de-DE" altLang="de-DE" smtClean="0">
              <a:latin typeface="Arial" charset="0"/>
              <a:cs typeface="Arial" charset="0"/>
            </a:endParaRPr>
          </a:p>
          <a:p>
            <a:pPr eaLnBrk="1" hangingPunct="1"/>
            <a:r>
              <a:rPr lang="de-DE" altLang="de-DE" smtClean="0">
                <a:latin typeface="Arial" charset="0"/>
                <a:cs typeface="Arial" charset="0"/>
              </a:rPr>
              <a:t>Die Strukturen auf den deutschen Wohnungsmärkten sind das Ergebnis historischer Prozesse, die sich vor dem Hintergrund der jeweils herrschenden sozioökonomischen und rechtlichen Rahmenbedingungen entwickelt haben. Die verschiedenen Phasen der Wohnbautätigkeit und Stadtentwicklung mit ihren heute weiterhin evidenten Brüchen, u.a. durch unterschiedliche Verstädterungsprozesse und Urbanisierungsphasen (bspw. Gründerzeit) sowie Kriegszerstörung und Wiederaufbau, zeigen im Ergebnis einen nach wie vor engen Zusammenhang zwischen den Eigentümerstrukturen und den Bauformen. Mieter wohnen zu einem großen Anteil in Mehrfamilienhauswohnungen, Eigentümer mehrheitlich in Eigenheimen ‑ gut drei Viertel der Selbstnutzer wohnen in Ein- und Zweifamilienhäusern, die übrigen in Eigentumswohnungen. Gleichwohl wird ein nicht unerheblicher Anteil von Wohnungen in Ein- und Zweifamilienhäusern vermietet. Auch die Anzahl vermieteter Eigentumswohnungen in Mehrfamilienhäusern ist mittlerweile groß. Laut Zusatzerhebung des Mikrozensus von 2606 beträgt ihr Anteil mehr als 50 % (vgl. Statistisches Bundesamt 2608: 26).</a:t>
            </a:r>
          </a:p>
          <a:p>
            <a:pPr eaLnBrk="1" hangingPunct="1"/>
            <a:endParaRPr lang="de-DE" altLang="de-DE" smtClean="0">
              <a:latin typeface="Arial" charset="0"/>
              <a:cs typeface="Arial" charset="0"/>
            </a:endParaRPr>
          </a:p>
          <a:p>
            <a:pPr eaLnBrk="1" hangingPunct="1"/>
            <a:r>
              <a:rPr lang="de-DE" altLang="de-DE" smtClean="0">
                <a:latin typeface="Arial" charset="0"/>
                <a:cs typeface="Arial" charset="0"/>
              </a:rPr>
              <a:t>In den einzelnen regionalen Wohnungsmärkten bestehen zum Teil starke Unterschiede bei der Zusammensetzung der Anbieterseite: In eher ländlichen Regionen ist das Mietwohnungsangebot begrenzt und gleichzeitig in stärkerem Maß durch die Gruppe der privaten Kleinvermieter getragen. In größeren Städten überwiegt hingegen – mit regionalen Differenzierungen – das Mietwohnungsangebot. Professionelle Vermieter spielen dort eine wichtige Rolle. Auch innerhalb wichtiger Anbietergruppen sind größere regionale Unterschiede auszumachen. So haben z.B. Wohnungsgenossenschaften ebenso wie die kommunalen Wohnungsunternehmen in Städten in Ostdeutschland eine recht hohe Bedeutung bei der Versorgung mit Mietwohnungen, resultierend insbesondere aus ihrer historisch betrachtet starken Einbindung in die staatliche Wohnraumschaffung in der ehemaligen DDR. Aber auch in Westdeutschland waren in einigen Regionen Genossenschaften sowie städtische Wohnungsunternehmen in einem recht hohen Maß am Wiederaufbau nach dem Krieg beteiligt (z.B. in West-Berlin, Hamburg) und haben auch heute noch einen erheblichen Anteil an der Gruppe der Vermieter, während in anderen Städten und Regionen dieser Vermietertyp deutlich weniger vertreten ist.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defTabSz="909638">
              <a:defRPr>
                <a:solidFill>
                  <a:schemeClr val="tx1"/>
                </a:solidFill>
                <a:latin typeface="Arial" charset="0"/>
                <a:cs typeface="Arial" charset="0"/>
              </a:defRPr>
            </a:lvl1pPr>
            <a:lvl2pPr marL="712788" indent="-271463" defTabSz="909638">
              <a:defRPr>
                <a:solidFill>
                  <a:schemeClr val="tx1"/>
                </a:solidFill>
                <a:latin typeface="Arial" charset="0"/>
                <a:cs typeface="Arial" charset="0"/>
              </a:defRPr>
            </a:lvl2pPr>
            <a:lvl3pPr marL="1098550" indent="-217488" defTabSz="909638">
              <a:defRPr>
                <a:solidFill>
                  <a:schemeClr val="tx1"/>
                </a:solidFill>
                <a:latin typeface="Arial" charset="0"/>
                <a:cs typeface="Arial" charset="0"/>
              </a:defRPr>
            </a:lvl3pPr>
            <a:lvl4pPr marL="1539875" indent="-217488" defTabSz="909638">
              <a:defRPr>
                <a:solidFill>
                  <a:schemeClr val="tx1"/>
                </a:solidFill>
                <a:latin typeface="Arial" charset="0"/>
                <a:cs typeface="Arial" charset="0"/>
              </a:defRPr>
            </a:lvl4pPr>
            <a:lvl5pPr marL="1981200" indent="-217488" defTabSz="909638">
              <a:defRPr>
                <a:solidFill>
                  <a:schemeClr val="tx1"/>
                </a:solidFill>
                <a:latin typeface="Arial" charset="0"/>
                <a:cs typeface="Arial" charset="0"/>
              </a:defRPr>
            </a:lvl5pPr>
            <a:lvl6pPr marL="2438400" indent="-217488" defTabSz="909638" eaLnBrk="0" fontAlgn="base" hangingPunct="0">
              <a:spcBef>
                <a:spcPct val="0"/>
              </a:spcBef>
              <a:spcAft>
                <a:spcPct val="0"/>
              </a:spcAft>
              <a:defRPr>
                <a:solidFill>
                  <a:schemeClr val="tx1"/>
                </a:solidFill>
                <a:latin typeface="Arial" charset="0"/>
                <a:cs typeface="Arial" charset="0"/>
              </a:defRPr>
            </a:lvl6pPr>
            <a:lvl7pPr marL="2895600" indent="-217488" defTabSz="909638" eaLnBrk="0" fontAlgn="base" hangingPunct="0">
              <a:spcBef>
                <a:spcPct val="0"/>
              </a:spcBef>
              <a:spcAft>
                <a:spcPct val="0"/>
              </a:spcAft>
              <a:defRPr>
                <a:solidFill>
                  <a:schemeClr val="tx1"/>
                </a:solidFill>
                <a:latin typeface="Arial" charset="0"/>
                <a:cs typeface="Arial" charset="0"/>
              </a:defRPr>
            </a:lvl7pPr>
            <a:lvl8pPr marL="3352800" indent="-217488" defTabSz="909638" eaLnBrk="0" fontAlgn="base" hangingPunct="0">
              <a:spcBef>
                <a:spcPct val="0"/>
              </a:spcBef>
              <a:spcAft>
                <a:spcPct val="0"/>
              </a:spcAft>
              <a:defRPr>
                <a:solidFill>
                  <a:schemeClr val="tx1"/>
                </a:solidFill>
                <a:latin typeface="Arial" charset="0"/>
                <a:cs typeface="Arial" charset="0"/>
              </a:defRPr>
            </a:lvl8pPr>
            <a:lvl9pPr marL="3810000" indent="-217488" defTabSz="909638" eaLnBrk="0" fontAlgn="base" hangingPunct="0">
              <a:spcBef>
                <a:spcPct val="0"/>
              </a:spcBef>
              <a:spcAft>
                <a:spcPct val="0"/>
              </a:spcAft>
              <a:defRPr>
                <a:solidFill>
                  <a:schemeClr val="tx1"/>
                </a:solidFill>
                <a:latin typeface="Arial" charset="0"/>
                <a:cs typeface="Arial" charset="0"/>
              </a:defRPr>
            </a:lvl9pPr>
          </a:lstStyle>
          <a:p>
            <a:fld id="{952F5D94-332D-4551-9709-FD76F2920526}" type="slidenum">
              <a:rPr lang="de-DE" altLang="de-DE"/>
              <a:pPr/>
              <a:t>23</a:t>
            </a:fld>
            <a:endParaRPr lang="de-DE" altLang="de-DE"/>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lnSpc>
                <a:spcPct val="80000"/>
              </a:lnSpc>
            </a:pPr>
            <a:endParaRPr lang="de-DE" altLang="de-DE" sz="800" smtClean="0">
              <a:latin typeface="Arial" charset="0"/>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defTabSz="909638">
              <a:defRPr>
                <a:solidFill>
                  <a:schemeClr val="tx1"/>
                </a:solidFill>
                <a:latin typeface="Arial" charset="0"/>
                <a:cs typeface="Arial" charset="0"/>
              </a:defRPr>
            </a:lvl1pPr>
            <a:lvl2pPr marL="712788" indent="-271463" defTabSz="909638">
              <a:defRPr>
                <a:solidFill>
                  <a:schemeClr val="tx1"/>
                </a:solidFill>
                <a:latin typeface="Arial" charset="0"/>
                <a:cs typeface="Arial" charset="0"/>
              </a:defRPr>
            </a:lvl2pPr>
            <a:lvl3pPr marL="1098550" indent="-217488" defTabSz="909638">
              <a:defRPr>
                <a:solidFill>
                  <a:schemeClr val="tx1"/>
                </a:solidFill>
                <a:latin typeface="Arial" charset="0"/>
                <a:cs typeface="Arial" charset="0"/>
              </a:defRPr>
            </a:lvl3pPr>
            <a:lvl4pPr marL="1539875" indent="-217488" defTabSz="909638">
              <a:defRPr>
                <a:solidFill>
                  <a:schemeClr val="tx1"/>
                </a:solidFill>
                <a:latin typeface="Arial" charset="0"/>
                <a:cs typeface="Arial" charset="0"/>
              </a:defRPr>
            </a:lvl4pPr>
            <a:lvl5pPr marL="1981200" indent="-217488" defTabSz="909638">
              <a:defRPr>
                <a:solidFill>
                  <a:schemeClr val="tx1"/>
                </a:solidFill>
                <a:latin typeface="Arial" charset="0"/>
                <a:cs typeface="Arial" charset="0"/>
              </a:defRPr>
            </a:lvl5pPr>
            <a:lvl6pPr marL="2438400" indent="-217488" defTabSz="909638" eaLnBrk="0" fontAlgn="base" hangingPunct="0">
              <a:spcBef>
                <a:spcPct val="0"/>
              </a:spcBef>
              <a:spcAft>
                <a:spcPct val="0"/>
              </a:spcAft>
              <a:defRPr>
                <a:solidFill>
                  <a:schemeClr val="tx1"/>
                </a:solidFill>
                <a:latin typeface="Arial" charset="0"/>
                <a:cs typeface="Arial" charset="0"/>
              </a:defRPr>
            </a:lvl6pPr>
            <a:lvl7pPr marL="2895600" indent="-217488" defTabSz="909638" eaLnBrk="0" fontAlgn="base" hangingPunct="0">
              <a:spcBef>
                <a:spcPct val="0"/>
              </a:spcBef>
              <a:spcAft>
                <a:spcPct val="0"/>
              </a:spcAft>
              <a:defRPr>
                <a:solidFill>
                  <a:schemeClr val="tx1"/>
                </a:solidFill>
                <a:latin typeface="Arial" charset="0"/>
                <a:cs typeface="Arial" charset="0"/>
              </a:defRPr>
            </a:lvl7pPr>
            <a:lvl8pPr marL="3352800" indent="-217488" defTabSz="909638" eaLnBrk="0" fontAlgn="base" hangingPunct="0">
              <a:spcBef>
                <a:spcPct val="0"/>
              </a:spcBef>
              <a:spcAft>
                <a:spcPct val="0"/>
              </a:spcAft>
              <a:defRPr>
                <a:solidFill>
                  <a:schemeClr val="tx1"/>
                </a:solidFill>
                <a:latin typeface="Arial" charset="0"/>
                <a:cs typeface="Arial" charset="0"/>
              </a:defRPr>
            </a:lvl8pPr>
            <a:lvl9pPr marL="3810000" indent="-217488" defTabSz="909638" eaLnBrk="0" fontAlgn="base" hangingPunct="0">
              <a:spcBef>
                <a:spcPct val="0"/>
              </a:spcBef>
              <a:spcAft>
                <a:spcPct val="0"/>
              </a:spcAft>
              <a:defRPr>
                <a:solidFill>
                  <a:schemeClr val="tx1"/>
                </a:solidFill>
                <a:latin typeface="Arial" charset="0"/>
                <a:cs typeface="Arial" charset="0"/>
              </a:defRPr>
            </a:lvl9pPr>
          </a:lstStyle>
          <a:p>
            <a:fld id="{F3E68853-1840-43B5-8145-C35C50DE5158}" type="slidenum">
              <a:rPr lang="de-DE" altLang="de-DE"/>
              <a:pPr/>
              <a:t>24</a:t>
            </a:fld>
            <a:endParaRPr lang="de-DE" altLang="de-DE"/>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r>
              <a:rPr lang="de-DE" altLang="de-DE" smtClean="0">
                <a:latin typeface="Arial" charset="0"/>
                <a:cs typeface="Arial" charset="0"/>
              </a:rPr>
              <a:t>Eigentumsstruktur:  a- rechtliches Eigentum: - Einzelpersonen oder die öffentliche Hand, juristische Personen wie Versicherungsgesellschaften ,Immobilienfonds</a:t>
            </a:r>
          </a:p>
          <a:p>
            <a:pPr eaLnBrk="1" hangingPunct="1"/>
            <a:r>
              <a:rPr lang="de-DE" altLang="de-DE" smtClean="0">
                <a:latin typeface="Arial" charset="0"/>
                <a:cs typeface="Arial" charset="0"/>
              </a:rPr>
              <a:t>b- Nutzungseigentum: Selbstnutzer, Mieter, Vermieter</a:t>
            </a:r>
          </a:p>
          <a:p>
            <a:pPr eaLnBrk="1" hangingPunct="1"/>
            <a:endParaRPr lang="de-DE" altLang="de-DE" smtClean="0">
              <a:latin typeface="Arial" charset="0"/>
              <a:cs typeface="Arial" charset="0"/>
            </a:endParaRPr>
          </a:p>
          <a:p>
            <a:pPr eaLnBrk="1" hangingPunct="1"/>
            <a:r>
              <a:rPr lang="de-DE" altLang="de-DE" smtClean="0">
                <a:latin typeface="Arial" charset="0"/>
                <a:cs typeface="Arial" charset="0"/>
              </a:rPr>
              <a:t>Die Angebotsstrukturen auf dem deutschen Wohnungsmarkt zeigen mit rund 60 % Wohnungsanteil einen sehr ausgeprägten und differenzierten Mietwohnungssektor.</a:t>
            </a:r>
          </a:p>
          <a:p>
            <a:pPr eaLnBrk="1" hangingPunct="1"/>
            <a:r>
              <a:rPr lang="de-DE" altLang="de-DE" smtClean="0">
                <a:latin typeface="Arial" charset="0"/>
                <a:cs typeface="Arial" charset="0"/>
              </a:rPr>
              <a:t>Die Anbieterstrukturen sind äußerst heterogen und verbreitet kleinteilig – nicht-institutionelle private Vermieter (private Kleinanbieter) bewirtschaften mit rund 14,5 Mio. Einheiten ca. 60 % aller Mietwohnungen.</a:t>
            </a:r>
          </a:p>
          <a:p>
            <a:pPr eaLnBrk="1" hangingPunct="1"/>
            <a:r>
              <a:rPr lang="de-DE" altLang="de-DE" smtClean="0">
                <a:latin typeface="Arial" charset="0"/>
                <a:cs typeface="Arial" charset="0"/>
              </a:rPr>
              <a:t>Die institutionelle Wohnungswirtschaft ist durch Ökonomisierungs- und Professionalisierungstendenzen sowie das Auftreten neuer Investitionsformen und Akteure von deutlichen Strukturveränderungen betroffen. </a:t>
            </a:r>
          </a:p>
          <a:p>
            <a:pPr eaLnBrk="1" hangingPunct="1"/>
            <a:r>
              <a:rPr lang="de-DE" altLang="de-DE" smtClean="0">
                <a:latin typeface="Arial" charset="0"/>
                <a:cs typeface="Arial" charset="0"/>
              </a:rPr>
              <a:t>Die nicht-institutionellen und überwiegend durch sehr kleine Bestände gekennzeichneten privaten Vermieter stehen aufgrund sich verändernder Nachfragebedingungen in vielen Märkten vor großen Anpassungserfordernissen. </a:t>
            </a:r>
          </a:p>
          <a:p>
            <a:pPr eaLnBrk="1" hangingPunct="1"/>
            <a:endParaRPr lang="de-DE" altLang="de-DE" smtClean="0">
              <a:latin typeface="Arial" charset="0"/>
              <a:cs typeface="Arial" charset="0"/>
            </a:endParaRPr>
          </a:p>
          <a:p>
            <a:pPr eaLnBrk="1" hangingPunct="1"/>
            <a:r>
              <a:rPr lang="de-DE" altLang="de-DE" smtClean="0">
                <a:latin typeface="Arial" charset="0"/>
                <a:cs typeface="Arial" charset="0"/>
              </a:rPr>
              <a:t>Die Strukturen auf den deutschen Wohnungsmärkten sind das Ergebnis historischer Prozesse, die sich vor dem Hintergrund der jeweils herrschenden sozioökonomischen und rechtlichen Rahmenbedingungen entwickelt haben. Die verschiedenen Phasen der Wohnbautätigkeit und Stadtentwicklung mit ihren heute weiterhin evidenten Brüchen, u.a. durch unterschiedliche Verstädterungsprozesse und Urbanisierungsphasen (bspw. Gründerzeit) sowie Kriegszerstörung und Wiederaufbau, zeigen im Ergebnis einen nach wie vor engen Zusammenhang zwischen den Eigentümerstrukturen und den Bauformen. Mieter wohnen zu einem großen Anteil in Mehrfamilienhauswohnungen, Eigentümer mehrheitlich in Eigenheimen ‑ gut drei Viertel der Selbstnutzer wohnen in Ein- und Zweifamilienhäusern, die übrigen in Eigentumswohnungen. Gleichwohl wird ein nicht unerheblicher Anteil von Wohnungen in Ein- und Zweifamilienhäusern vermietet. Auch die Anzahl vermieteter Eigentumswohnungen in Mehrfamilienhäusern ist mittlerweile groß. Laut Zusatzerhebung des Mikrozensus von 2606 beträgt ihr Anteil mehr als 50 % (vgl. Statistisches Bundesamt 2608: 26).</a:t>
            </a:r>
          </a:p>
          <a:p>
            <a:pPr eaLnBrk="1" hangingPunct="1"/>
            <a:endParaRPr lang="de-DE" altLang="de-DE" smtClean="0">
              <a:latin typeface="Arial" charset="0"/>
              <a:cs typeface="Arial" charset="0"/>
            </a:endParaRPr>
          </a:p>
          <a:p>
            <a:pPr eaLnBrk="1" hangingPunct="1"/>
            <a:r>
              <a:rPr lang="de-DE" altLang="de-DE" smtClean="0">
                <a:latin typeface="Arial" charset="0"/>
                <a:cs typeface="Arial" charset="0"/>
              </a:rPr>
              <a:t>In den einzelnen regionalen Wohnungsmärkten bestehen zum Teil starke Unterschiede bei der Zusammensetzung der Anbieterseite: In eher ländlichen Regionen ist das Mietwohnungsangebot begrenzt und gleichzeitig in stärkerem Maß durch die Gruppe der privaten Kleinvermieter getragen. In größeren Städten überwiegt hingegen – mit regionalen Differenzierungen – das Mietwohnungsangebot. Professionelle Vermieter spielen dort eine wichtige Rolle. Auch innerhalb wichtiger Anbietergruppen sind größere regionale Unterschiede auszumachen. So haben z.B. Wohnungsgenossenschaften ebenso wie die kommunalen Wohnungsunternehmen in Städten in Ostdeutschland eine recht hohe Bedeutung bei der Versorgung mit Mietwohnungen, resultierend insbesondere aus ihrer historisch betrachtet starken Einbindung in die staatliche Wohnraumschaffung in der ehemaligen DDR. Aber auch in Westdeutschland waren in einigen Regionen Genossenschaften sowie städtische Wohnungsunternehmen in einem recht hohen Maß am Wiederaufbau nach dem Krieg beteiligt (z.B. in West-Berlin, Hamburg) und haben auch heute noch einen erheblichen Anteil an der Gruppe der Vermieter, während in anderen Städten und Regionen dieser Vermietertyp deutlich weniger vertreten ist.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defTabSz="909638">
              <a:defRPr>
                <a:solidFill>
                  <a:schemeClr val="tx1"/>
                </a:solidFill>
                <a:latin typeface="Arial" charset="0"/>
                <a:cs typeface="Arial" charset="0"/>
              </a:defRPr>
            </a:lvl1pPr>
            <a:lvl2pPr marL="712788" indent="-271463" defTabSz="909638">
              <a:defRPr>
                <a:solidFill>
                  <a:schemeClr val="tx1"/>
                </a:solidFill>
                <a:latin typeface="Arial" charset="0"/>
                <a:cs typeface="Arial" charset="0"/>
              </a:defRPr>
            </a:lvl2pPr>
            <a:lvl3pPr marL="1098550" indent="-217488" defTabSz="909638">
              <a:defRPr>
                <a:solidFill>
                  <a:schemeClr val="tx1"/>
                </a:solidFill>
                <a:latin typeface="Arial" charset="0"/>
                <a:cs typeface="Arial" charset="0"/>
              </a:defRPr>
            </a:lvl3pPr>
            <a:lvl4pPr marL="1539875" indent="-217488" defTabSz="909638">
              <a:defRPr>
                <a:solidFill>
                  <a:schemeClr val="tx1"/>
                </a:solidFill>
                <a:latin typeface="Arial" charset="0"/>
                <a:cs typeface="Arial" charset="0"/>
              </a:defRPr>
            </a:lvl4pPr>
            <a:lvl5pPr marL="1981200" indent="-217488" defTabSz="909638">
              <a:defRPr>
                <a:solidFill>
                  <a:schemeClr val="tx1"/>
                </a:solidFill>
                <a:latin typeface="Arial" charset="0"/>
                <a:cs typeface="Arial" charset="0"/>
              </a:defRPr>
            </a:lvl5pPr>
            <a:lvl6pPr marL="2438400" indent="-217488" defTabSz="909638" eaLnBrk="0" fontAlgn="base" hangingPunct="0">
              <a:spcBef>
                <a:spcPct val="0"/>
              </a:spcBef>
              <a:spcAft>
                <a:spcPct val="0"/>
              </a:spcAft>
              <a:defRPr>
                <a:solidFill>
                  <a:schemeClr val="tx1"/>
                </a:solidFill>
                <a:latin typeface="Arial" charset="0"/>
                <a:cs typeface="Arial" charset="0"/>
              </a:defRPr>
            </a:lvl6pPr>
            <a:lvl7pPr marL="2895600" indent="-217488" defTabSz="909638" eaLnBrk="0" fontAlgn="base" hangingPunct="0">
              <a:spcBef>
                <a:spcPct val="0"/>
              </a:spcBef>
              <a:spcAft>
                <a:spcPct val="0"/>
              </a:spcAft>
              <a:defRPr>
                <a:solidFill>
                  <a:schemeClr val="tx1"/>
                </a:solidFill>
                <a:latin typeface="Arial" charset="0"/>
                <a:cs typeface="Arial" charset="0"/>
              </a:defRPr>
            </a:lvl7pPr>
            <a:lvl8pPr marL="3352800" indent="-217488" defTabSz="909638" eaLnBrk="0" fontAlgn="base" hangingPunct="0">
              <a:spcBef>
                <a:spcPct val="0"/>
              </a:spcBef>
              <a:spcAft>
                <a:spcPct val="0"/>
              </a:spcAft>
              <a:defRPr>
                <a:solidFill>
                  <a:schemeClr val="tx1"/>
                </a:solidFill>
                <a:latin typeface="Arial" charset="0"/>
                <a:cs typeface="Arial" charset="0"/>
              </a:defRPr>
            </a:lvl8pPr>
            <a:lvl9pPr marL="3810000" indent="-217488" defTabSz="909638" eaLnBrk="0" fontAlgn="base" hangingPunct="0">
              <a:spcBef>
                <a:spcPct val="0"/>
              </a:spcBef>
              <a:spcAft>
                <a:spcPct val="0"/>
              </a:spcAft>
              <a:defRPr>
                <a:solidFill>
                  <a:schemeClr val="tx1"/>
                </a:solidFill>
                <a:latin typeface="Arial" charset="0"/>
                <a:cs typeface="Arial" charset="0"/>
              </a:defRPr>
            </a:lvl9pPr>
          </a:lstStyle>
          <a:p>
            <a:fld id="{852CC894-F981-4570-93D0-94A89B0A8C3E}" type="slidenum">
              <a:rPr lang="de-DE" altLang="de-DE"/>
              <a:pPr/>
              <a:t>25</a:t>
            </a:fld>
            <a:endParaRPr lang="de-DE" altLang="de-DE"/>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r>
              <a:rPr lang="de-DE" altLang="de-DE" smtClean="0">
                <a:latin typeface="Arial" charset="0"/>
                <a:cs typeface="Arial" charset="0"/>
              </a:rPr>
              <a:t>Eigentumsstruktur:  a- rechtliches Eigentum: - Einzelpersonen oder die öffentliche Hand, juristische Personen wie Versicherungsgesellschaften ,Immobilienfonds</a:t>
            </a:r>
          </a:p>
          <a:p>
            <a:pPr eaLnBrk="1" hangingPunct="1"/>
            <a:r>
              <a:rPr lang="de-DE" altLang="de-DE" smtClean="0">
                <a:latin typeface="Arial" charset="0"/>
                <a:cs typeface="Arial" charset="0"/>
              </a:rPr>
              <a:t>b- Nutzungseigentum: Selbstnutzer, Mieter, Vermieter</a:t>
            </a:r>
          </a:p>
          <a:p>
            <a:pPr eaLnBrk="1" hangingPunct="1"/>
            <a:endParaRPr lang="de-DE" altLang="de-DE" smtClean="0">
              <a:latin typeface="Arial" charset="0"/>
              <a:cs typeface="Arial" charset="0"/>
            </a:endParaRPr>
          </a:p>
          <a:p>
            <a:pPr eaLnBrk="1" hangingPunct="1"/>
            <a:r>
              <a:rPr lang="de-DE" altLang="de-DE" smtClean="0">
                <a:latin typeface="Arial" charset="0"/>
                <a:cs typeface="Arial" charset="0"/>
              </a:rPr>
              <a:t>Die Angebotsstrukturen auf dem deutschen Wohnungsmarkt zeigen mit rund 60 % Wohnungsanteil einen sehr ausgeprägten und differenzierten Mietwohnungssektor.</a:t>
            </a:r>
          </a:p>
          <a:p>
            <a:pPr eaLnBrk="1" hangingPunct="1"/>
            <a:r>
              <a:rPr lang="de-DE" altLang="de-DE" smtClean="0">
                <a:latin typeface="Arial" charset="0"/>
                <a:cs typeface="Arial" charset="0"/>
              </a:rPr>
              <a:t>Die Anbieterstrukturen sind äußerst heterogen und verbreitet kleinteilig – nicht-institutionelle private Vermieter (private Kleinanbieter) bewirtschaften mit rund 14,5 Mio. Einheiten ca. 60 % aller Mietwohnungen.</a:t>
            </a:r>
          </a:p>
          <a:p>
            <a:pPr eaLnBrk="1" hangingPunct="1"/>
            <a:r>
              <a:rPr lang="de-DE" altLang="de-DE" smtClean="0">
                <a:latin typeface="Arial" charset="0"/>
                <a:cs typeface="Arial" charset="0"/>
              </a:rPr>
              <a:t>Die institutionelle Wohnungswirtschaft ist durch Ökonomisierungs- und Professionalisierungstendenzen sowie das Auftreten neuer Investitionsformen und Akteure von deutlichen Strukturveränderungen betroffen. </a:t>
            </a:r>
          </a:p>
          <a:p>
            <a:pPr eaLnBrk="1" hangingPunct="1"/>
            <a:r>
              <a:rPr lang="de-DE" altLang="de-DE" smtClean="0">
                <a:latin typeface="Arial" charset="0"/>
                <a:cs typeface="Arial" charset="0"/>
              </a:rPr>
              <a:t>Die nicht-institutionellen und überwiegend durch sehr kleine Bestände gekennzeichneten privaten Vermieter stehen aufgrund sich verändernder Nachfragebedingungen in vielen Märkten vor großen Anpassungserfordernissen. </a:t>
            </a:r>
          </a:p>
          <a:p>
            <a:pPr eaLnBrk="1" hangingPunct="1"/>
            <a:endParaRPr lang="de-DE" altLang="de-DE" smtClean="0">
              <a:latin typeface="Arial" charset="0"/>
              <a:cs typeface="Arial" charset="0"/>
            </a:endParaRPr>
          </a:p>
          <a:p>
            <a:pPr eaLnBrk="1" hangingPunct="1"/>
            <a:r>
              <a:rPr lang="de-DE" altLang="de-DE" smtClean="0">
                <a:latin typeface="Arial" charset="0"/>
                <a:cs typeface="Arial" charset="0"/>
              </a:rPr>
              <a:t>Die Strukturen auf den deutschen Wohnungsmärkten sind das Ergebnis historischer Prozesse, die sich vor dem Hintergrund der jeweils herrschenden sozioökonomischen und rechtlichen Rahmenbedingungen entwickelt haben. Die verschiedenen Phasen der Wohnbautätigkeit und Stadtentwicklung mit ihren heute weiterhin evidenten Brüchen, u.a. durch unterschiedliche Verstädterungsprozesse und Urbanisierungsphasen (bspw. Gründerzeit) sowie Kriegszerstörung und Wiederaufbau, zeigen im Ergebnis einen nach wie vor engen Zusammenhang zwischen den Eigentümerstrukturen und den Bauformen. Mieter wohnen zu einem großen Anteil in Mehrfamilienhauswohnungen, Eigentümer mehrheitlich in Eigenheimen ‑ gut drei Viertel der Selbstnutzer wohnen in Ein- und Zweifamilienhäusern, die übrigen in Eigentumswohnungen. Gleichwohl wird ein nicht unerheblicher Anteil von Wohnungen in Ein- und Zweifamilienhäusern vermietet. Auch die Anzahl vermieteter Eigentumswohnungen in Mehrfamilienhäusern ist mittlerweile groß. Laut Zusatzerhebung des Mikrozensus von 2606 beträgt ihr Anteil mehr als 50 % (vgl. Statistisches Bundesamt 2608: 26).</a:t>
            </a:r>
          </a:p>
          <a:p>
            <a:pPr eaLnBrk="1" hangingPunct="1"/>
            <a:endParaRPr lang="de-DE" altLang="de-DE" smtClean="0">
              <a:latin typeface="Arial" charset="0"/>
              <a:cs typeface="Arial" charset="0"/>
            </a:endParaRPr>
          </a:p>
          <a:p>
            <a:pPr eaLnBrk="1" hangingPunct="1"/>
            <a:r>
              <a:rPr lang="de-DE" altLang="de-DE" smtClean="0">
                <a:latin typeface="Arial" charset="0"/>
                <a:cs typeface="Arial" charset="0"/>
              </a:rPr>
              <a:t>In den einzelnen regionalen Wohnungsmärkten bestehen zum Teil starke Unterschiede bei der Zusammensetzung der Anbieterseite: In eher ländlichen Regionen ist das Mietwohnungsangebot begrenzt und gleichzeitig in stärkerem Maß durch die Gruppe der privaten Kleinvermieter getragen. In größeren Städten überwiegt hingegen – mit regionalen Differenzierungen – das Mietwohnungsangebot. Professionelle Vermieter spielen dort eine wichtige Rolle. Auch innerhalb wichtiger Anbietergruppen sind größere regionale Unterschiede auszumachen. So haben z.B. Wohnungsgenossenschaften ebenso wie die kommunalen Wohnungsunternehmen in Städten in Ostdeutschland eine recht hohe Bedeutung bei der Versorgung mit Mietwohnungen, resultierend insbesondere aus ihrer historisch betrachtet starken Einbindung in die staatliche Wohnraumschaffung in der ehemaligen DDR. Aber auch in Westdeutschland waren in einigen Regionen Genossenschaften sowie städtische Wohnungsunternehmen in einem recht hohen Maß am Wiederaufbau nach dem Krieg beteiligt (z.B. in West-Berlin, Hamburg) und haben auch heute noch einen erheblichen Anteil an der Gruppe der Vermieter, während in anderen Städten und Regionen dieser Vermietertyp deutlich weniger vertreten ist.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defTabSz="909638">
              <a:defRPr>
                <a:solidFill>
                  <a:schemeClr val="tx1"/>
                </a:solidFill>
                <a:latin typeface="Arial" charset="0"/>
                <a:cs typeface="Arial" charset="0"/>
              </a:defRPr>
            </a:lvl1pPr>
            <a:lvl2pPr marL="712788" indent="-271463" defTabSz="909638">
              <a:defRPr>
                <a:solidFill>
                  <a:schemeClr val="tx1"/>
                </a:solidFill>
                <a:latin typeface="Arial" charset="0"/>
                <a:cs typeface="Arial" charset="0"/>
              </a:defRPr>
            </a:lvl2pPr>
            <a:lvl3pPr marL="1098550" indent="-217488" defTabSz="909638">
              <a:defRPr>
                <a:solidFill>
                  <a:schemeClr val="tx1"/>
                </a:solidFill>
                <a:latin typeface="Arial" charset="0"/>
                <a:cs typeface="Arial" charset="0"/>
              </a:defRPr>
            </a:lvl3pPr>
            <a:lvl4pPr marL="1539875" indent="-217488" defTabSz="909638">
              <a:defRPr>
                <a:solidFill>
                  <a:schemeClr val="tx1"/>
                </a:solidFill>
                <a:latin typeface="Arial" charset="0"/>
                <a:cs typeface="Arial" charset="0"/>
              </a:defRPr>
            </a:lvl4pPr>
            <a:lvl5pPr marL="1981200" indent="-217488" defTabSz="909638">
              <a:defRPr>
                <a:solidFill>
                  <a:schemeClr val="tx1"/>
                </a:solidFill>
                <a:latin typeface="Arial" charset="0"/>
                <a:cs typeface="Arial" charset="0"/>
              </a:defRPr>
            </a:lvl5pPr>
            <a:lvl6pPr marL="2438400" indent="-217488" defTabSz="909638" eaLnBrk="0" fontAlgn="base" hangingPunct="0">
              <a:spcBef>
                <a:spcPct val="0"/>
              </a:spcBef>
              <a:spcAft>
                <a:spcPct val="0"/>
              </a:spcAft>
              <a:defRPr>
                <a:solidFill>
                  <a:schemeClr val="tx1"/>
                </a:solidFill>
                <a:latin typeface="Arial" charset="0"/>
                <a:cs typeface="Arial" charset="0"/>
              </a:defRPr>
            </a:lvl6pPr>
            <a:lvl7pPr marL="2895600" indent="-217488" defTabSz="909638" eaLnBrk="0" fontAlgn="base" hangingPunct="0">
              <a:spcBef>
                <a:spcPct val="0"/>
              </a:spcBef>
              <a:spcAft>
                <a:spcPct val="0"/>
              </a:spcAft>
              <a:defRPr>
                <a:solidFill>
                  <a:schemeClr val="tx1"/>
                </a:solidFill>
                <a:latin typeface="Arial" charset="0"/>
                <a:cs typeface="Arial" charset="0"/>
              </a:defRPr>
            </a:lvl7pPr>
            <a:lvl8pPr marL="3352800" indent="-217488" defTabSz="909638" eaLnBrk="0" fontAlgn="base" hangingPunct="0">
              <a:spcBef>
                <a:spcPct val="0"/>
              </a:spcBef>
              <a:spcAft>
                <a:spcPct val="0"/>
              </a:spcAft>
              <a:defRPr>
                <a:solidFill>
                  <a:schemeClr val="tx1"/>
                </a:solidFill>
                <a:latin typeface="Arial" charset="0"/>
                <a:cs typeface="Arial" charset="0"/>
              </a:defRPr>
            </a:lvl8pPr>
            <a:lvl9pPr marL="3810000" indent="-217488" defTabSz="909638" eaLnBrk="0" fontAlgn="base" hangingPunct="0">
              <a:spcBef>
                <a:spcPct val="0"/>
              </a:spcBef>
              <a:spcAft>
                <a:spcPct val="0"/>
              </a:spcAft>
              <a:defRPr>
                <a:solidFill>
                  <a:schemeClr val="tx1"/>
                </a:solidFill>
                <a:latin typeface="Arial" charset="0"/>
                <a:cs typeface="Arial" charset="0"/>
              </a:defRPr>
            </a:lvl9pPr>
          </a:lstStyle>
          <a:p>
            <a:fld id="{852CC894-F981-4570-93D0-94A89B0A8C3E}" type="slidenum">
              <a:rPr lang="de-DE" altLang="de-DE"/>
              <a:pPr/>
              <a:t>26</a:t>
            </a:fld>
            <a:endParaRPr lang="de-DE" altLang="de-DE"/>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r>
              <a:rPr lang="de-DE" altLang="de-DE" smtClean="0">
                <a:latin typeface="Arial" charset="0"/>
                <a:cs typeface="Arial" charset="0"/>
              </a:rPr>
              <a:t>Eigentumsstruktur:  a- rechtliches Eigentum: - Einzelpersonen oder die öffentliche Hand, juristische Personen wie Versicherungsgesellschaften ,Immobilienfonds</a:t>
            </a:r>
          </a:p>
          <a:p>
            <a:pPr eaLnBrk="1" hangingPunct="1"/>
            <a:r>
              <a:rPr lang="de-DE" altLang="de-DE" smtClean="0">
                <a:latin typeface="Arial" charset="0"/>
                <a:cs typeface="Arial" charset="0"/>
              </a:rPr>
              <a:t>b- Nutzungseigentum: Selbstnutzer, Mieter, Vermieter</a:t>
            </a:r>
          </a:p>
          <a:p>
            <a:pPr eaLnBrk="1" hangingPunct="1"/>
            <a:endParaRPr lang="de-DE" altLang="de-DE" smtClean="0">
              <a:latin typeface="Arial" charset="0"/>
              <a:cs typeface="Arial" charset="0"/>
            </a:endParaRPr>
          </a:p>
          <a:p>
            <a:pPr eaLnBrk="1" hangingPunct="1"/>
            <a:r>
              <a:rPr lang="de-DE" altLang="de-DE" smtClean="0">
                <a:latin typeface="Arial" charset="0"/>
                <a:cs typeface="Arial" charset="0"/>
              </a:rPr>
              <a:t>Die Angebotsstrukturen auf dem deutschen Wohnungsmarkt zeigen mit rund 60 % Wohnungsanteil einen sehr ausgeprägten und differenzierten Mietwohnungssektor.</a:t>
            </a:r>
          </a:p>
          <a:p>
            <a:pPr eaLnBrk="1" hangingPunct="1"/>
            <a:r>
              <a:rPr lang="de-DE" altLang="de-DE" smtClean="0">
                <a:latin typeface="Arial" charset="0"/>
                <a:cs typeface="Arial" charset="0"/>
              </a:rPr>
              <a:t>Die Anbieterstrukturen sind äußerst heterogen und verbreitet kleinteilig – nicht-institutionelle private Vermieter (private Kleinanbieter) bewirtschaften mit rund 14,5 Mio. Einheiten ca. 60 % aller Mietwohnungen.</a:t>
            </a:r>
          </a:p>
          <a:p>
            <a:pPr eaLnBrk="1" hangingPunct="1"/>
            <a:r>
              <a:rPr lang="de-DE" altLang="de-DE" smtClean="0">
                <a:latin typeface="Arial" charset="0"/>
                <a:cs typeface="Arial" charset="0"/>
              </a:rPr>
              <a:t>Die institutionelle Wohnungswirtschaft ist durch Ökonomisierungs- und Professionalisierungstendenzen sowie das Auftreten neuer Investitionsformen und Akteure von deutlichen Strukturveränderungen betroffen. </a:t>
            </a:r>
          </a:p>
          <a:p>
            <a:pPr eaLnBrk="1" hangingPunct="1"/>
            <a:r>
              <a:rPr lang="de-DE" altLang="de-DE" smtClean="0">
                <a:latin typeface="Arial" charset="0"/>
                <a:cs typeface="Arial" charset="0"/>
              </a:rPr>
              <a:t>Die nicht-institutionellen und überwiegend durch sehr kleine Bestände gekennzeichneten privaten Vermieter stehen aufgrund sich verändernder Nachfragebedingungen in vielen Märkten vor großen Anpassungserfordernissen. </a:t>
            </a:r>
          </a:p>
          <a:p>
            <a:pPr eaLnBrk="1" hangingPunct="1"/>
            <a:endParaRPr lang="de-DE" altLang="de-DE" smtClean="0">
              <a:latin typeface="Arial" charset="0"/>
              <a:cs typeface="Arial" charset="0"/>
            </a:endParaRPr>
          </a:p>
          <a:p>
            <a:pPr eaLnBrk="1" hangingPunct="1"/>
            <a:r>
              <a:rPr lang="de-DE" altLang="de-DE" smtClean="0">
                <a:latin typeface="Arial" charset="0"/>
                <a:cs typeface="Arial" charset="0"/>
              </a:rPr>
              <a:t>Die Strukturen auf den deutschen Wohnungsmärkten sind das Ergebnis historischer Prozesse, die sich vor dem Hintergrund der jeweils herrschenden sozioökonomischen und rechtlichen Rahmenbedingungen entwickelt haben. Die verschiedenen Phasen der Wohnbautätigkeit und Stadtentwicklung mit ihren heute weiterhin evidenten Brüchen, u.a. durch unterschiedliche Verstädterungsprozesse und Urbanisierungsphasen (bspw. Gründerzeit) sowie Kriegszerstörung und Wiederaufbau, zeigen im Ergebnis einen nach wie vor engen Zusammenhang zwischen den Eigentümerstrukturen und den Bauformen. Mieter wohnen zu einem großen Anteil in Mehrfamilienhauswohnungen, Eigentümer mehrheitlich in Eigenheimen ‑ gut drei Viertel der Selbstnutzer wohnen in Ein- und Zweifamilienhäusern, die übrigen in Eigentumswohnungen. Gleichwohl wird ein nicht unerheblicher Anteil von Wohnungen in Ein- und Zweifamilienhäusern vermietet. Auch die Anzahl vermieteter Eigentumswohnungen in Mehrfamilienhäusern ist mittlerweile groß. Laut Zusatzerhebung des Mikrozensus von 2606 beträgt ihr Anteil mehr als 50 % (vgl. Statistisches Bundesamt 2608: 26).</a:t>
            </a:r>
          </a:p>
          <a:p>
            <a:pPr eaLnBrk="1" hangingPunct="1"/>
            <a:endParaRPr lang="de-DE" altLang="de-DE" smtClean="0">
              <a:latin typeface="Arial" charset="0"/>
              <a:cs typeface="Arial" charset="0"/>
            </a:endParaRPr>
          </a:p>
          <a:p>
            <a:pPr eaLnBrk="1" hangingPunct="1"/>
            <a:r>
              <a:rPr lang="de-DE" altLang="de-DE" smtClean="0">
                <a:latin typeface="Arial" charset="0"/>
                <a:cs typeface="Arial" charset="0"/>
              </a:rPr>
              <a:t>In den einzelnen regionalen Wohnungsmärkten bestehen zum Teil starke Unterschiede bei der Zusammensetzung der Anbieterseite: In eher ländlichen Regionen ist das Mietwohnungsangebot begrenzt und gleichzeitig in stärkerem Maß durch die Gruppe der privaten Kleinvermieter getragen. In größeren Städten überwiegt hingegen – mit regionalen Differenzierungen – das Mietwohnungsangebot. Professionelle Vermieter spielen dort eine wichtige Rolle. Auch innerhalb wichtiger Anbietergruppen sind größere regionale Unterschiede auszumachen. So haben z.B. Wohnungsgenossenschaften ebenso wie die kommunalen Wohnungsunternehmen in Städten in Ostdeutschland eine recht hohe Bedeutung bei der Versorgung mit Mietwohnungen, resultierend insbesondere aus ihrer historisch betrachtet starken Einbindung in die staatliche Wohnraumschaffung in der ehemaligen DDR. Aber auch in Westdeutschland waren in einigen Regionen Genossenschaften sowie städtische Wohnungsunternehmen in einem recht hohen Maß am Wiederaufbau nach dem Krieg beteiligt (z.B. in West-Berlin, Hamburg) und haben auch heute noch einen erheblichen Anteil an der Gruppe der Vermieter, während in anderen Städten und Regionen dieser Vermietertyp deutlich weniger vertreten ist.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defTabSz="909638">
              <a:defRPr>
                <a:solidFill>
                  <a:schemeClr val="tx1"/>
                </a:solidFill>
                <a:latin typeface="Arial" charset="0"/>
                <a:cs typeface="Arial" charset="0"/>
              </a:defRPr>
            </a:lvl1pPr>
            <a:lvl2pPr marL="712788" indent="-271463" defTabSz="909638">
              <a:defRPr>
                <a:solidFill>
                  <a:schemeClr val="tx1"/>
                </a:solidFill>
                <a:latin typeface="Arial" charset="0"/>
                <a:cs typeface="Arial" charset="0"/>
              </a:defRPr>
            </a:lvl2pPr>
            <a:lvl3pPr marL="1098550" indent="-217488" defTabSz="909638">
              <a:defRPr>
                <a:solidFill>
                  <a:schemeClr val="tx1"/>
                </a:solidFill>
                <a:latin typeface="Arial" charset="0"/>
                <a:cs typeface="Arial" charset="0"/>
              </a:defRPr>
            </a:lvl3pPr>
            <a:lvl4pPr marL="1539875" indent="-217488" defTabSz="909638">
              <a:defRPr>
                <a:solidFill>
                  <a:schemeClr val="tx1"/>
                </a:solidFill>
                <a:latin typeface="Arial" charset="0"/>
                <a:cs typeface="Arial" charset="0"/>
              </a:defRPr>
            </a:lvl4pPr>
            <a:lvl5pPr marL="1981200" indent="-217488" defTabSz="909638">
              <a:defRPr>
                <a:solidFill>
                  <a:schemeClr val="tx1"/>
                </a:solidFill>
                <a:latin typeface="Arial" charset="0"/>
                <a:cs typeface="Arial" charset="0"/>
              </a:defRPr>
            </a:lvl5pPr>
            <a:lvl6pPr marL="2438400" indent="-217488" defTabSz="909638" eaLnBrk="0" fontAlgn="base" hangingPunct="0">
              <a:spcBef>
                <a:spcPct val="0"/>
              </a:spcBef>
              <a:spcAft>
                <a:spcPct val="0"/>
              </a:spcAft>
              <a:defRPr>
                <a:solidFill>
                  <a:schemeClr val="tx1"/>
                </a:solidFill>
                <a:latin typeface="Arial" charset="0"/>
                <a:cs typeface="Arial" charset="0"/>
              </a:defRPr>
            </a:lvl6pPr>
            <a:lvl7pPr marL="2895600" indent="-217488" defTabSz="909638" eaLnBrk="0" fontAlgn="base" hangingPunct="0">
              <a:spcBef>
                <a:spcPct val="0"/>
              </a:spcBef>
              <a:spcAft>
                <a:spcPct val="0"/>
              </a:spcAft>
              <a:defRPr>
                <a:solidFill>
                  <a:schemeClr val="tx1"/>
                </a:solidFill>
                <a:latin typeface="Arial" charset="0"/>
                <a:cs typeface="Arial" charset="0"/>
              </a:defRPr>
            </a:lvl7pPr>
            <a:lvl8pPr marL="3352800" indent="-217488" defTabSz="909638" eaLnBrk="0" fontAlgn="base" hangingPunct="0">
              <a:spcBef>
                <a:spcPct val="0"/>
              </a:spcBef>
              <a:spcAft>
                <a:spcPct val="0"/>
              </a:spcAft>
              <a:defRPr>
                <a:solidFill>
                  <a:schemeClr val="tx1"/>
                </a:solidFill>
                <a:latin typeface="Arial" charset="0"/>
                <a:cs typeface="Arial" charset="0"/>
              </a:defRPr>
            </a:lvl8pPr>
            <a:lvl9pPr marL="3810000" indent="-217488" defTabSz="909638" eaLnBrk="0" fontAlgn="base" hangingPunct="0">
              <a:spcBef>
                <a:spcPct val="0"/>
              </a:spcBef>
              <a:spcAft>
                <a:spcPct val="0"/>
              </a:spcAft>
              <a:defRPr>
                <a:solidFill>
                  <a:schemeClr val="tx1"/>
                </a:solidFill>
                <a:latin typeface="Arial" charset="0"/>
                <a:cs typeface="Arial" charset="0"/>
              </a:defRPr>
            </a:lvl9pPr>
          </a:lstStyle>
          <a:p>
            <a:fld id="{F3E68853-1840-43B5-8145-C35C50DE5158}" type="slidenum">
              <a:rPr lang="de-DE" altLang="de-DE"/>
              <a:pPr/>
              <a:t>27</a:t>
            </a:fld>
            <a:endParaRPr lang="de-DE" altLang="de-DE"/>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r>
              <a:rPr lang="de-DE" altLang="de-DE" smtClean="0">
                <a:latin typeface="Arial" charset="0"/>
                <a:cs typeface="Arial" charset="0"/>
              </a:rPr>
              <a:t>Eigentumsstruktur:  a- rechtliches Eigentum: - Einzelpersonen oder die öffentliche Hand, juristische Personen wie Versicherungsgesellschaften ,Immobilienfonds</a:t>
            </a:r>
          </a:p>
          <a:p>
            <a:pPr eaLnBrk="1" hangingPunct="1"/>
            <a:r>
              <a:rPr lang="de-DE" altLang="de-DE" smtClean="0">
                <a:latin typeface="Arial" charset="0"/>
                <a:cs typeface="Arial" charset="0"/>
              </a:rPr>
              <a:t>b- Nutzungseigentum: Selbstnutzer, Mieter, Vermieter</a:t>
            </a:r>
          </a:p>
          <a:p>
            <a:pPr eaLnBrk="1" hangingPunct="1"/>
            <a:endParaRPr lang="de-DE" altLang="de-DE" smtClean="0">
              <a:latin typeface="Arial" charset="0"/>
              <a:cs typeface="Arial" charset="0"/>
            </a:endParaRPr>
          </a:p>
          <a:p>
            <a:pPr eaLnBrk="1" hangingPunct="1"/>
            <a:r>
              <a:rPr lang="de-DE" altLang="de-DE" smtClean="0">
                <a:latin typeface="Arial" charset="0"/>
                <a:cs typeface="Arial" charset="0"/>
              </a:rPr>
              <a:t>Die Angebotsstrukturen auf dem deutschen Wohnungsmarkt zeigen mit rund 60 % Wohnungsanteil einen sehr ausgeprägten und differenzierten Mietwohnungssektor.</a:t>
            </a:r>
          </a:p>
          <a:p>
            <a:pPr eaLnBrk="1" hangingPunct="1"/>
            <a:r>
              <a:rPr lang="de-DE" altLang="de-DE" smtClean="0">
                <a:latin typeface="Arial" charset="0"/>
                <a:cs typeface="Arial" charset="0"/>
              </a:rPr>
              <a:t>Die Anbieterstrukturen sind äußerst heterogen und verbreitet kleinteilig – nicht-institutionelle private Vermieter (private Kleinanbieter) bewirtschaften mit rund 14,5 Mio. Einheiten ca. 60 % aller Mietwohnungen.</a:t>
            </a:r>
          </a:p>
          <a:p>
            <a:pPr eaLnBrk="1" hangingPunct="1"/>
            <a:r>
              <a:rPr lang="de-DE" altLang="de-DE" smtClean="0">
                <a:latin typeface="Arial" charset="0"/>
                <a:cs typeface="Arial" charset="0"/>
              </a:rPr>
              <a:t>Die institutionelle Wohnungswirtschaft ist durch Ökonomisierungs- und Professionalisierungstendenzen sowie das Auftreten neuer Investitionsformen und Akteure von deutlichen Strukturveränderungen betroffen. </a:t>
            </a:r>
          </a:p>
          <a:p>
            <a:pPr eaLnBrk="1" hangingPunct="1"/>
            <a:r>
              <a:rPr lang="de-DE" altLang="de-DE" smtClean="0">
                <a:latin typeface="Arial" charset="0"/>
                <a:cs typeface="Arial" charset="0"/>
              </a:rPr>
              <a:t>Die nicht-institutionellen und überwiegend durch sehr kleine Bestände gekennzeichneten privaten Vermieter stehen aufgrund sich verändernder Nachfragebedingungen in vielen Märkten vor großen Anpassungserfordernissen. </a:t>
            </a:r>
          </a:p>
          <a:p>
            <a:pPr eaLnBrk="1" hangingPunct="1"/>
            <a:endParaRPr lang="de-DE" altLang="de-DE" smtClean="0">
              <a:latin typeface="Arial" charset="0"/>
              <a:cs typeface="Arial" charset="0"/>
            </a:endParaRPr>
          </a:p>
          <a:p>
            <a:pPr eaLnBrk="1" hangingPunct="1"/>
            <a:r>
              <a:rPr lang="de-DE" altLang="de-DE" smtClean="0">
                <a:latin typeface="Arial" charset="0"/>
                <a:cs typeface="Arial" charset="0"/>
              </a:rPr>
              <a:t>Die Strukturen auf den deutschen Wohnungsmärkten sind das Ergebnis historischer Prozesse, die sich vor dem Hintergrund der jeweils herrschenden sozioökonomischen und rechtlichen Rahmenbedingungen entwickelt haben. Die verschiedenen Phasen der Wohnbautätigkeit und Stadtentwicklung mit ihren heute weiterhin evidenten Brüchen, u.a. durch unterschiedliche Verstädterungsprozesse und Urbanisierungsphasen (bspw. Gründerzeit) sowie Kriegszerstörung und Wiederaufbau, zeigen im Ergebnis einen nach wie vor engen Zusammenhang zwischen den Eigentümerstrukturen und den Bauformen. Mieter wohnen zu einem großen Anteil in Mehrfamilienhauswohnungen, Eigentümer mehrheitlich in Eigenheimen ‑ gut drei Viertel der Selbstnutzer wohnen in Ein- und Zweifamilienhäusern, die übrigen in Eigentumswohnungen. Gleichwohl wird ein nicht unerheblicher Anteil von Wohnungen in Ein- und Zweifamilienhäusern vermietet. Auch die Anzahl vermieteter Eigentumswohnungen in Mehrfamilienhäusern ist mittlerweile groß. Laut Zusatzerhebung des Mikrozensus von 2606 beträgt ihr Anteil mehr als 50 % (vgl. Statistisches Bundesamt 2608: 26).</a:t>
            </a:r>
          </a:p>
          <a:p>
            <a:pPr eaLnBrk="1" hangingPunct="1"/>
            <a:endParaRPr lang="de-DE" altLang="de-DE" smtClean="0">
              <a:latin typeface="Arial" charset="0"/>
              <a:cs typeface="Arial" charset="0"/>
            </a:endParaRPr>
          </a:p>
          <a:p>
            <a:pPr eaLnBrk="1" hangingPunct="1"/>
            <a:r>
              <a:rPr lang="de-DE" altLang="de-DE" smtClean="0">
                <a:latin typeface="Arial" charset="0"/>
                <a:cs typeface="Arial" charset="0"/>
              </a:rPr>
              <a:t>In den einzelnen regionalen Wohnungsmärkten bestehen zum Teil starke Unterschiede bei der Zusammensetzung der Anbieterseite: In eher ländlichen Regionen ist das Mietwohnungsangebot begrenzt und gleichzeitig in stärkerem Maß durch die Gruppe der privaten Kleinvermieter getragen. In größeren Städten überwiegt hingegen – mit regionalen Differenzierungen – das Mietwohnungsangebot. Professionelle Vermieter spielen dort eine wichtige Rolle. Auch innerhalb wichtiger Anbietergruppen sind größere regionale Unterschiede auszumachen. So haben z.B. Wohnungsgenossenschaften ebenso wie die kommunalen Wohnungsunternehmen in Städten in Ostdeutschland eine recht hohe Bedeutung bei der Versorgung mit Mietwohnungen, resultierend insbesondere aus ihrer historisch betrachtet starken Einbindung in die staatliche Wohnraumschaffung in der ehemaligen DDR. Aber auch in Westdeutschland waren in einigen Regionen Genossenschaften sowie städtische Wohnungsunternehmen in einem recht hohen Maß am Wiederaufbau nach dem Krieg beteiligt (z.B. in West-Berlin, Hamburg) und haben auch heute noch einen erheblichen Anteil an der Gruppe der Vermieter, während in anderen Städten und Regionen dieser Vermietertyp deutlich weniger vertreten ist.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defTabSz="909638">
              <a:defRPr>
                <a:solidFill>
                  <a:schemeClr val="tx1"/>
                </a:solidFill>
                <a:latin typeface="Arial" charset="0"/>
                <a:cs typeface="Arial" charset="0"/>
              </a:defRPr>
            </a:lvl1pPr>
            <a:lvl2pPr marL="712788" indent="-271463" defTabSz="909638">
              <a:defRPr>
                <a:solidFill>
                  <a:schemeClr val="tx1"/>
                </a:solidFill>
                <a:latin typeface="Arial" charset="0"/>
                <a:cs typeface="Arial" charset="0"/>
              </a:defRPr>
            </a:lvl2pPr>
            <a:lvl3pPr marL="1098550" indent="-217488" defTabSz="909638">
              <a:defRPr>
                <a:solidFill>
                  <a:schemeClr val="tx1"/>
                </a:solidFill>
                <a:latin typeface="Arial" charset="0"/>
                <a:cs typeface="Arial" charset="0"/>
              </a:defRPr>
            </a:lvl3pPr>
            <a:lvl4pPr marL="1539875" indent="-217488" defTabSz="909638">
              <a:defRPr>
                <a:solidFill>
                  <a:schemeClr val="tx1"/>
                </a:solidFill>
                <a:latin typeface="Arial" charset="0"/>
                <a:cs typeface="Arial" charset="0"/>
              </a:defRPr>
            </a:lvl4pPr>
            <a:lvl5pPr marL="1981200" indent="-217488" defTabSz="909638">
              <a:defRPr>
                <a:solidFill>
                  <a:schemeClr val="tx1"/>
                </a:solidFill>
                <a:latin typeface="Arial" charset="0"/>
                <a:cs typeface="Arial" charset="0"/>
              </a:defRPr>
            </a:lvl5pPr>
            <a:lvl6pPr marL="2438400" indent="-217488" defTabSz="909638" eaLnBrk="0" fontAlgn="base" hangingPunct="0">
              <a:spcBef>
                <a:spcPct val="0"/>
              </a:spcBef>
              <a:spcAft>
                <a:spcPct val="0"/>
              </a:spcAft>
              <a:defRPr>
                <a:solidFill>
                  <a:schemeClr val="tx1"/>
                </a:solidFill>
                <a:latin typeface="Arial" charset="0"/>
                <a:cs typeface="Arial" charset="0"/>
              </a:defRPr>
            </a:lvl6pPr>
            <a:lvl7pPr marL="2895600" indent="-217488" defTabSz="909638" eaLnBrk="0" fontAlgn="base" hangingPunct="0">
              <a:spcBef>
                <a:spcPct val="0"/>
              </a:spcBef>
              <a:spcAft>
                <a:spcPct val="0"/>
              </a:spcAft>
              <a:defRPr>
                <a:solidFill>
                  <a:schemeClr val="tx1"/>
                </a:solidFill>
                <a:latin typeface="Arial" charset="0"/>
                <a:cs typeface="Arial" charset="0"/>
              </a:defRPr>
            </a:lvl7pPr>
            <a:lvl8pPr marL="3352800" indent="-217488" defTabSz="909638" eaLnBrk="0" fontAlgn="base" hangingPunct="0">
              <a:spcBef>
                <a:spcPct val="0"/>
              </a:spcBef>
              <a:spcAft>
                <a:spcPct val="0"/>
              </a:spcAft>
              <a:defRPr>
                <a:solidFill>
                  <a:schemeClr val="tx1"/>
                </a:solidFill>
                <a:latin typeface="Arial" charset="0"/>
                <a:cs typeface="Arial" charset="0"/>
              </a:defRPr>
            </a:lvl8pPr>
            <a:lvl9pPr marL="3810000" indent="-217488" defTabSz="909638" eaLnBrk="0" fontAlgn="base" hangingPunct="0">
              <a:spcBef>
                <a:spcPct val="0"/>
              </a:spcBef>
              <a:spcAft>
                <a:spcPct val="0"/>
              </a:spcAft>
              <a:defRPr>
                <a:solidFill>
                  <a:schemeClr val="tx1"/>
                </a:solidFill>
                <a:latin typeface="Arial" charset="0"/>
                <a:cs typeface="Arial" charset="0"/>
              </a:defRPr>
            </a:lvl9pPr>
          </a:lstStyle>
          <a:p>
            <a:fld id="{F3E68853-1840-43B5-8145-C35C50DE5158}" type="slidenum">
              <a:rPr lang="de-DE" altLang="de-DE"/>
              <a:pPr/>
              <a:t>3</a:t>
            </a:fld>
            <a:endParaRPr lang="de-DE" altLang="de-DE"/>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r>
              <a:rPr lang="de-DE" altLang="de-DE" smtClean="0">
                <a:latin typeface="Arial" charset="0"/>
                <a:cs typeface="Arial" charset="0"/>
              </a:rPr>
              <a:t>Eigentumsstruktur:  a- rechtliches Eigentum: - Einzelpersonen oder die öffentliche Hand, juristische Personen wie Versicherungsgesellschaften ,Immobilienfonds</a:t>
            </a:r>
          </a:p>
          <a:p>
            <a:pPr eaLnBrk="1" hangingPunct="1"/>
            <a:r>
              <a:rPr lang="de-DE" altLang="de-DE" smtClean="0">
                <a:latin typeface="Arial" charset="0"/>
                <a:cs typeface="Arial" charset="0"/>
              </a:rPr>
              <a:t>b- Nutzungseigentum: Selbstnutzer, Mieter, Vermieter</a:t>
            </a:r>
          </a:p>
          <a:p>
            <a:pPr eaLnBrk="1" hangingPunct="1"/>
            <a:endParaRPr lang="de-DE" altLang="de-DE" smtClean="0">
              <a:latin typeface="Arial" charset="0"/>
              <a:cs typeface="Arial" charset="0"/>
            </a:endParaRPr>
          </a:p>
          <a:p>
            <a:pPr eaLnBrk="1" hangingPunct="1"/>
            <a:r>
              <a:rPr lang="de-DE" altLang="de-DE" smtClean="0">
                <a:latin typeface="Arial" charset="0"/>
                <a:cs typeface="Arial" charset="0"/>
              </a:rPr>
              <a:t>Die Angebotsstrukturen auf dem deutschen Wohnungsmarkt zeigen mit rund 60 % Wohnungsanteil einen sehr ausgeprägten und differenzierten Mietwohnungssektor.</a:t>
            </a:r>
          </a:p>
          <a:p>
            <a:pPr eaLnBrk="1" hangingPunct="1"/>
            <a:r>
              <a:rPr lang="de-DE" altLang="de-DE" smtClean="0">
                <a:latin typeface="Arial" charset="0"/>
                <a:cs typeface="Arial" charset="0"/>
              </a:rPr>
              <a:t>Die Anbieterstrukturen sind äußerst heterogen und verbreitet kleinteilig – nicht-institutionelle private Vermieter (private Kleinanbieter) bewirtschaften mit rund 14,5 Mio. Einheiten ca. 60 % aller Mietwohnungen.</a:t>
            </a:r>
          </a:p>
          <a:p>
            <a:pPr eaLnBrk="1" hangingPunct="1"/>
            <a:r>
              <a:rPr lang="de-DE" altLang="de-DE" smtClean="0">
                <a:latin typeface="Arial" charset="0"/>
                <a:cs typeface="Arial" charset="0"/>
              </a:rPr>
              <a:t>Die institutionelle Wohnungswirtschaft ist durch Ökonomisierungs- und Professionalisierungstendenzen sowie das Auftreten neuer Investitionsformen und Akteure von deutlichen Strukturveränderungen betroffen. </a:t>
            </a:r>
          </a:p>
          <a:p>
            <a:pPr eaLnBrk="1" hangingPunct="1"/>
            <a:r>
              <a:rPr lang="de-DE" altLang="de-DE" smtClean="0">
                <a:latin typeface="Arial" charset="0"/>
                <a:cs typeface="Arial" charset="0"/>
              </a:rPr>
              <a:t>Die nicht-institutionellen und überwiegend durch sehr kleine Bestände gekennzeichneten privaten Vermieter stehen aufgrund sich verändernder Nachfragebedingungen in vielen Märkten vor großen Anpassungserfordernissen. </a:t>
            </a:r>
          </a:p>
          <a:p>
            <a:pPr eaLnBrk="1" hangingPunct="1"/>
            <a:endParaRPr lang="de-DE" altLang="de-DE" smtClean="0">
              <a:latin typeface="Arial" charset="0"/>
              <a:cs typeface="Arial" charset="0"/>
            </a:endParaRPr>
          </a:p>
          <a:p>
            <a:pPr eaLnBrk="1" hangingPunct="1"/>
            <a:r>
              <a:rPr lang="de-DE" altLang="de-DE" smtClean="0">
                <a:latin typeface="Arial" charset="0"/>
                <a:cs typeface="Arial" charset="0"/>
              </a:rPr>
              <a:t>Die Strukturen auf den deutschen Wohnungsmärkten sind das Ergebnis historischer Prozesse, die sich vor dem Hintergrund der jeweils herrschenden sozioökonomischen und rechtlichen Rahmenbedingungen entwickelt haben. Die verschiedenen Phasen der Wohnbautätigkeit und Stadtentwicklung mit ihren heute weiterhin evidenten Brüchen, u.a. durch unterschiedliche Verstädterungsprozesse und Urbanisierungsphasen (bspw. Gründerzeit) sowie Kriegszerstörung und Wiederaufbau, zeigen im Ergebnis einen nach wie vor engen Zusammenhang zwischen den Eigentümerstrukturen und den Bauformen. Mieter wohnen zu einem großen Anteil in Mehrfamilienhauswohnungen, Eigentümer mehrheitlich in Eigenheimen ‑ gut drei Viertel der Selbstnutzer wohnen in Ein- und Zweifamilienhäusern, die übrigen in Eigentumswohnungen. Gleichwohl wird ein nicht unerheblicher Anteil von Wohnungen in Ein- und Zweifamilienhäusern vermietet. Auch die Anzahl vermieteter Eigentumswohnungen in Mehrfamilienhäusern ist mittlerweile groß. Laut Zusatzerhebung des Mikrozensus von 2606 beträgt ihr Anteil mehr als 50 % (vgl. Statistisches Bundesamt 2608: 26).</a:t>
            </a:r>
          </a:p>
          <a:p>
            <a:pPr eaLnBrk="1" hangingPunct="1"/>
            <a:endParaRPr lang="de-DE" altLang="de-DE" smtClean="0">
              <a:latin typeface="Arial" charset="0"/>
              <a:cs typeface="Arial" charset="0"/>
            </a:endParaRPr>
          </a:p>
          <a:p>
            <a:pPr eaLnBrk="1" hangingPunct="1"/>
            <a:r>
              <a:rPr lang="de-DE" altLang="de-DE" smtClean="0">
                <a:latin typeface="Arial" charset="0"/>
                <a:cs typeface="Arial" charset="0"/>
              </a:rPr>
              <a:t>In den einzelnen regionalen Wohnungsmärkten bestehen zum Teil starke Unterschiede bei der Zusammensetzung der Anbieterseite: In eher ländlichen Regionen ist das Mietwohnungsangebot begrenzt und gleichzeitig in stärkerem Maß durch die Gruppe der privaten Kleinvermieter getragen. In größeren Städten überwiegt hingegen – mit regionalen Differenzierungen – das Mietwohnungsangebot. Professionelle Vermieter spielen dort eine wichtige Rolle. Auch innerhalb wichtiger Anbietergruppen sind größere regionale Unterschiede auszumachen. So haben z.B. Wohnungsgenossenschaften ebenso wie die kommunalen Wohnungsunternehmen in Städten in Ostdeutschland eine recht hohe Bedeutung bei der Versorgung mit Mietwohnungen, resultierend insbesondere aus ihrer historisch betrachtet starken Einbindung in die staatliche Wohnraumschaffung in der ehemaligen DDR. Aber auch in Westdeutschland waren in einigen Regionen Genossenschaften sowie städtische Wohnungsunternehmen in einem recht hohen Maß am Wiederaufbau nach dem Krieg beteiligt (z.B. in West-Berlin, Hamburg) und haben auch heute noch einen erheblichen Anteil an der Gruppe der Vermieter, während in anderen Städten und Regionen dieser Vermietertyp deutlich weniger vertreten ist.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defTabSz="909638">
              <a:defRPr>
                <a:solidFill>
                  <a:schemeClr val="tx1"/>
                </a:solidFill>
                <a:latin typeface="Arial" charset="0"/>
                <a:cs typeface="Arial" charset="0"/>
              </a:defRPr>
            </a:lvl1pPr>
            <a:lvl2pPr marL="712788" indent="-271463" defTabSz="909638">
              <a:defRPr>
                <a:solidFill>
                  <a:schemeClr val="tx1"/>
                </a:solidFill>
                <a:latin typeface="Arial" charset="0"/>
                <a:cs typeface="Arial" charset="0"/>
              </a:defRPr>
            </a:lvl2pPr>
            <a:lvl3pPr marL="1098550" indent="-217488" defTabSz="909638">
              <a:defRPr>
                <a:solidFill>
                  <a:schemeClr val="tx1"/>
                </a:solidFill>
                <a:latin typeface="Arial" charset="0"/>
                <a:cs typeface="Arial" charset="0"/>
              </a:defRPr>
            </a:lvl3pPr>
            <a:lvl4pPr marL="1539875" indent="-217488" defTabSz="909638">
              <a:defRPr>
                <a:solidFill>
                  <a:schemeClr val="tx1"/>
                </a:solidFill>
                <a:latin typeface="Arial" charset="0"/>
                <a:cs typeface="Arial" charset="0"/>
              </a:defRPr>
            </a:lvl4pPr>
            <a:lvl5pPr marL="1981200" indent="-217488" defTabSz="909638">
              <a:defRPr>
                <a:solidFill>
                  <a:schemeClr val="tx1"/>
                </a:solidFill>
                <a:latin typeface="Arial" charset="0"/>
                <a:cs typeface="Arial" charset="0"/>
              </a:defRPr>
            </a:lvl5pPr>
            <a:lvl6pPr marL="2438400" indent="-217488" defTabSz="909638" eaLnBrk="0" fontAlgn="base" hangingPunct="0">
              <a:spcBef>
                <a:spcPct val="0"/>
              </a:spcBef>
              <a:spcAft>
                <a:spcPct val="0"/>
              </a:spcAft>
              <a:defRPr>
                <a:solidFill>
                  <a:schemeClr val="tx1"/>
                </a:solidFill>
                <a:latin typeface="Arial" charset="0"/>
                <a:cs typeface="Arial" charset="0"/>
              </a:defRPr>
            </a:lvl6pPr>
            <a:lvl7pPr marL="2895600" indent="-217488" defTabSz="909638" eaLnBrk="0" fontAlgn="base" hangingPunct="0">
              <a:spcBef>
                <a:spcPct val="0"/>
              </a:spcBef>
              <a:spcAft>
                <a:spcPct val="0"/>
              </a:spcAft>
              <a:defRPr>
                <a:solidFill>
                  <a:schemeClr val="tx1"/>
                </a:solidFill>
                <a:latin typeface="Arial" charset="0"/>
                <a:cs typeface="Arial" charset="0"/>
              </a:defRPr>
            </a:lvl7pPr>
            <a:lvl8pPr marL="3352800" indent="-217488" defTabSz="909638" eaLnBrk="0" fontAlgn="base" hangingPunct="0">
              <a:spcBef>
                <a:spcPct val="0"/>
              </a:spcBef>
              <a:spcAft>
                <a:spcPct val="0"/>
              </a:spcAft>
              <a:defRPr>
                <a:solidFill>
                  <a:schemeClr val="tx1"/>
                </a:solidFill>
                <a:latin typeface="Arial" charset="0"/>
                <a:cs typeface="Arial" charset="0"/>
              </a:defRPr>
            </a:lvl8pPr>
            <a:lvl9pPr marL="3810000" indent="-217488" defTabSz="909638" eaLnBrk="0" fontAlgn="base" hangingPunct="0">
              <a:spcBef>
                <a:spcPct val="0"/>
              </a:spcBef>
              <a:spcAft>
                <a:spcPct val="0"/>
              </a:spcAft>
              <a:defRPr>
                <a:solidFill>
                  <a:schemeClr val="tx1"/>
                </a:solidFill>
                <a:latin typeface="Arial" charset="0"/>
                <a:cs typeface="Arial" charset="0"/>
              </a:defRPr>
            </a:lvl9pPr>
          </a:lstStyle>
          <a:p>
            <a:fld id="{D1DDD222-17E6-4D80-B6FB-EC25D0A41D87}" type="slidenum">
              <a:rPr lang="de-DE" altLang="de-DE"/>
              <a:pPr/>
              <a:t>4</a:t>
            </a:fld>
            <a:endParaRPr lang="de-DE" altLang="de-DE"/>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r>
              <a:rPr lang="de-DE" altLang="de-DE" smtClean="0">
                <a:latin typeface="Arial" charset="0"/>
                <a:cs typeface="Arial" charset="0"/>
              </a:rPr>
              <a:t>Eigentumsstruktur:  a- rechtliches Eigentum: - Einzelpersonen oder die öffentliche Hand, juristische Personen wie Versicherungsgesellschaften ,Immobilienfonds</a:t>
            </a:r>
          </a:p>
          <a:p>
            <a:pPr eaLnBrk="1" hangingPunct="1"/>
            <a:r>
              <a:rPr lang="de-DE" altLang="de-DE" smtClean="0">
                <a:latin typeface="Arial" charset="0"/>
                <a:cs typeface="Arial" charset="0"/>
              </a:rPr>
              <a:t>b- Nutzungseigentum: Selbstnutzer, Mieter, Vermieter</a:t>
            </a:r>
          </a:p>
          <a:p>
            <a:pPr eaLnBrk="1" hangingPunct="1"/>
            <a:endParaRPr lang="de-DE" altLang="de-DE" smtClean="0">
              <a:latin typeface="Arial" charset="0"/>
              <a:cs typeface="Arial" charset="0"/>
            </a:endParaRPr>
          </a:p>
          <a:p>
            <a:pPr eaLnBrk="1" hangingPunct="1"/>
            <a:r>
              <a:rPr lang="de-DE" altLang="de-DE" smtClean="0">
                <a:latin typeface="Arial" charset="0"/>
                <a:cs typeface="Arial" charset="0"/>
              </a:rPr>
              <a:t>Die Angebotsstrukturen auf dem deutschen Wohnungsmarkt zeigen mit rund 60 % Wohnungsanteil einen sehr ausgeprägten und differenzierten Mietwohnungssektor.</a:t>
            </a:r>
          </a:p>
          <a:p>
            <a:pPr eaLnBrk="1" hangingPunct="1"/>
            <a:r>
              <a:rPr lang="de-DE" altLang="de-DE" smtClean="0">
                <a:latin typeface="Arial" charset="0"/>
                <a:cs typeface="Arial" charset="0"/>
              </a:rPr>
              <a:t>Die Anbieterstrukturen sind äußerst heterogen und verbreitet kleinteilig – nicht-institutionelle private Vermieter (private Kleinanbieter) bewirtschaften mit rund 14,5 Mio. Einheiten ca. 60 % aller Mietwohnungen.</a:t>
            </a:r>
          </a:p>
          <a:p>
            <a:pPr eaLnBrk="1" hangingPunct="1"/>
            <a:r>
              <a:rPr lang="de-DE" altLang="de-DE" smtClean="0">
                <a:latin typeface="Arial" charset="0"/>
                <a:cs typeface="Arial" charset="0"/>
              </a:rPr>
              <a:t>Die institutionelle Wohnungswirtschaft ist durch Ökonomisierungs- und Professionalisierungstendenzen sowie das Auftreten neuer Investitionsformen und Akteure von deutlichen Strukturveränderungen betroffen. </a:t>
            </a:r>
          </a:p>
          <a:p>
            <a:pPr eaLnBrk="1" hangingPunct="1"/>
            <a:r>
              <a:rPr lang="de-DE" altLang="de-DE" smtClean="0">
                <a:latin typeface="Arial" charset="0"/>
                <a:cs typeface="Arial" charset="0"/>
              </a:rPr>
              <a:t>Die nicht-institutionellen und überwiegend durch sehr kleine Bestände gekennzeichneten privaten Vermieter stehen aufgrund sich verändernder Nachfragebedingungen in vielen Märkten vor großen Anpassungserfordernissen. </a:t>
            </a:r>
          </a:p>
          <a:p>
            <a:pPr eaLnBrk="1" hangingPunct="1"/>
            <a:endParaRPr lang="de-DE" altLang="de-DE" smtClean="0">
              <a:latin typeface="Arial" charset="0"/>
              <a:cs typeface="Arial" charset="0"/>
            </a:endParaRPr>
          </a:p>
          <a:p>
            <a:pPr eaLnBrk="1" hangingPunct="1"/>
            <a:r>
              <a:rPr lang="de-DE" altLang="de-DE" smtClean="0">
                <a:latin typeface="Arial" charset="0"/>
                <a:cs typeface="Arial" charset="0"/>
              </a:rPr>
              <a:t>Die Strukturen auf den deutschen Wohnungsmärkten sind das Ergebnis historischer Prozesse, die sich vor dem Hintergrund der jeweils herrschenden sozioökonomischen und rechtlichen Rahmenbedingungen entwickelt haben. Die verschiedenen Phasen der Wohnbautätigkeit und Stadtentwicklung mit ihren heute weiterhin evidenten Brüchen, u.a. durch unterschiedliche Verstädterungsprozesse und Urbanisierungsphasen (bspw. Gründerzeit) sowie Kriegszerstörung und Wiederaufbau, zeigen im Ergebnis einen nach wie vor engen Zusammenhang zwischen den Eigentümerstrukturen und den Bauformen. Mieter wohnen zu einem großen Anteil in Mehrfamilienhauswohnungen, Eigentümer mehrheitlich in Eigenheimen ‑ gut drei Viertel der Selbstnutzer wohnen in Ein- und Zweifamilienhäusern, die übrigen in Eigentumswohnungen. Gleichwohl wird ein nicht unerheblicher Anteil von Wohnungen in Ein- und Zweifamilienhäusern vermietet. Auch die Anzahl vermieteter Eigentumswohnungen in Mehrfamilienhäusern ist mittlerweile groß. Laut Zusatzerhebung des Mikrozensus von 2606 beträgt ihr Anteil mehr als 50 % (vgl. Statistisches Bundesamt 2608: 26).</a:t>
            </a:r>
          </a:p>
          <a:p>
            <a:pPr eaLnBrk="1" hangingPunct="1"/>
            <a:endParaRPr lang="de-DE" altLang="de-DE" smtClean="0">
              <a:latin typeface="Arial" charset="0"/>
              <a:cs typeface="Arial" charset="0"/>
            </a:endParaRPr>
          </a:p>
          <a:p>
            <a:pPr eaLnBrk="1" hangingPunct="1"/>
            <a:r>
              <a:rPr lang="de-DE" altLang="de-DE" smtClean="0">
                <a:latin typeface="Arial" charset="0"/>
                <a:cs typeface="Arial" charset="0"/>
              </a:rPr>
              <a:t>In den einzelnen regionalen Wohnungsmärkten bestehen zum Teil starke Unterschiede bei der Zusammensetzung der Anbieterseite: In eher ländlichen Regionen ist das Mietwohnungsangebot begrenzt und gleichzeitig in stärkerem Maß durch die Gruppe der privaten Kleinvermieter getragen. In größeren Städten überwiegt hingegen – mit regionalen Differenzierungen – das Mietwohnungsangebot. Professionelle Vermieter spielen dort eine wichtige Rolle. Auch innerhalb wichtiger Anbietergruppen sind größere regionale Unterschiede auszumachen. So haben z.B. Wohnungsgenossenschaften ebenso wie die kommunalen Wohnungsunternehmen in Städten in Ostdeutschland eine recht hohe Bedeutung bei der Versorgung mit Mietwohnungen, resultierend insbesondere aus ihrer historisch betrachtet starken Einbindung in die staatliche Wohnraumschaffung in der ehemaligen DDR. Aber auch in Westdeutschland waren in einigen Regionen Genossenschaften sowie städtische Wohnungsunternehmen in einem recht hohen Maß am Wiederaufbau nach dem Krieg beteiligt (z.B. in West-Berlin, Hamburg) und haben auch heute noch einen erheblichen Anteil an der Gruppe der Vermieter, während in anderen Städten und Regionen dieser Vermietertyp deutlich weniger vertreten ist.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defTabSz="909638">
              <a:defRPr>
                <a:solidFill>
                  <a:schemeClr val="tx1"/>
                </a:solidFill>
                <a:latin typeface="Arial" charset="0"/>
                <a:cs typeface="Arial" charset="0"/>
              </a:defRPr>
            </a:lvl1pPr>
            <a:lvl2pPr marL="712788" indent="-271463" defTabSz="909638">
              <a:defRPr>
                <a:solidFill>
                  <a:schemeClr val="tx1"/>
                </a:solidFill>
                <a:latin typeface="Arial" charset="0"/>
                <a:cs typeface="Arial" charset="0"/>
              </a:defRPr>
            </a:lvl2pPr>
            <a:lvl3pPr marL="1098550" indent="-217488" defTabSz="909638">
              <a:defRPr>
                <a:solidFill>
                  <a:schemeClr val="tx1"/>
                </a:solidFill>
                <a:latin typeface="Arial" charset="0"/>
                <a:cs typeface="Arial" charset="0"/>
              </a:defRPr>
            </a:lvl3pPr>
            <a:lvl4pPr marL="1539875" indent="-217488" defTabSz="909638">
              <a:defRPr>
                <a:solidFill>
                  <a:schemeClr val="tx1"/>
                </a:solidFill>
                <a:latin typeface="Arial" charset="0"/>
                <a:cs typeface="Arial" charset="0"/>
              </a:defRPr>
            </a:lvl4pPr>
            <a:lvl5pPr marL="1981200" indent="-217488" defTabSz="909638">
              <a:defRPr>
                <a:solidFill>
                  <a:schemeClr val="tx1"/>
                </a:solidFill>
                <a:latin typeface="Arial" charset="0"/>
                <a:cs typeface="Arial" charset="0"/>
              </a:defRPr>
            </a:lvl5pPr>
            <a:lvl6pPr marL="2438400" indent="-217488" defTabSz="909638" eaLnBrk="0" fontAlgn="base" hangingPunct="0">
              <a:spcBef>
                <a:spcPct val="0"/>
              </a:spcBef>
              <a:spcAft>
                <a:spcPct val="0"/>
              </a:spcAft>
              <a:defRPr>
                <a:solidFill>
                  <a:schemeClr val="tx1"/>
                </a:solidFill>
                <a:latin typeface="Arial" charset="0"/>
                <a:cs typeface="Arial" charset="0"/>
              </a:defRPr>
            </a:lvl6pPr>
            <a:lvl7pPr marL="2895600" indent="-217488" defTabSz="909638" eaLnBrk="0" fontAlgn="base" hangingPunct="0">
              <a:spcBef>
                <a:spcPct val="0"/>
              </a:spcBef>
              <a:spcAft>
                <a:spcPct val="0"/>
              </a:spcAft>
              <a:defRPr>
                <a:solidFill>
                  <a:schemeClr val="tx1"/>
                </a:solidFill>
                <a:latin typeface="Arial" charset="0"/>
                <a:cs typeface="Arial" charset="0"/>
              </a:defRPr>
            </a:lvl7pPr>
            <a:lvl8pPr marL="3352800" indent="-217488" defTabSz="909638" eaLnBrk="0" fontAlgn="base" hangingPunct="0">
              <a:spcBef>
                <a:spcPct val="0"/>
              </a:spcBef>
              <a:spcAft>
                <a:spcPct val="0"/>
              </a:spcAft>
              <a:defRPr>
                <a:solidFill>
                  <a:schemeClr val="tx1"/>
                </a:solidFill>
                <a:latin typeface="Arial" charset="0"/>
                <a:cs typeface="Arial" charset="0"/>
              </a:defRPr>
            </a:lvl8pPr>
            <a:lvl9pPr marL="3810000" indent="-217488" defTabSz="909638" eaLnBrk="0" fontAlgn="base" hangingPunct="0">
              <a:spcBef>
                <a:spcPct val="0"/>
              </a:spcBef>
              <a:spcAft>
                <a:spcPct val="0"/>
              </a:spcAft>
              <a:defRPr>
                <a:solidFill>
                  <a:schemeClr val="tx1"/>
                </a:solidFill>
                <a:latin typeface="Arial" charset="0"/>
                <a:cs typeface="Arial" charset="0"/>
              </a:defRPr>
            </a:lvl9pPr>
          </a:lstStyle>
          <a:p>
            <a:fld id="{1C2F7EB8-C642-4190-8729-53DE9622DD44}" type="slidenum">
              <a:rPr lang="de-DE" altLang="de-DE"/>
              <a:pPr/>
              <a:t>5</a:t>
            </a:fld>
            <a:endParaRPr lang="de-DE" altLang="de-DE"/>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r>
              <a:rPr lang="de-DE" altLang="de-DE" smtClean="0">
                <a:latin typeface="Arial" charset="0"/>
                <a:cs typeface="Arial" charset="0"/>
              </a:rPr>
              <a:t>Eigentumsstruktur:  a- rechtliches Eigentum: - Einzelpersonen oder die öffentliche Hand, juristische Personen wie Versicherungsgesellschaften ,Immobilienfonds</a:t>
            </a:r>
          </a:p>
          <a:p>
            <a:pPr eaLnBrk="1" hangingPunct="1"/>
            <a:r>
              <a:rPr lang="de-DE" altLang="de-DE" smtClean="0">
                <a:latin typeface="Arial" charset="0"/>
                <a:cs typeface="Arial" charset="0"/>
              </a:rPr>
              <a:t>b- Nutzungseigentum: Selbstnutzer, Mieter, Vermieter</a:t>
            </a:r>
          </a:p>
          <a:p>
            <a:pPr eaLnBrk="1" hangingPunct="1"/>
            <a:endParaRPr lang="de-DE" altLang="de-DE" smtClean="0">
              <a:latin typeface="Arial" charset="0"/>
              <a:cs typeface="Arial" charset="0"/>
            </a:endParaRPr>
          </a:p>
          <a:p>
            <a:pPr eaLnBrk="1" hangingPunct="1"/>
            <a:r>
              <a:rPr lang="de-DE" altLang="de-DE" smtClean="0">
                <a:latin typeface="Arial" charset="0"/>
                <a:cs typeface="Arial" charset="0"/>
              </a:rPr>
              <a:t>Die Angebotsstrukturen auf dem deutschen Wohnungsmarkt zeigen mit rund 60 % Wohnungsanteil einen sehr ausgeprägten und differenzierten Mietwohnungssektor.</a:t>
            </a:r>
          </a:p>
          <a:p>
            <a:pPr eaLnBrk="1" hangingPunct="1"/>
            <a:r>
              <a:rPr lang="de-DE" altLang="de-DE" smtClean="0">
                <a:latin typeface="Arial" charset="0"/>
                <a:cs typeface="Arial" charset="0"/>
              </a:rPr>
              <a:t>Die Anbieterstrukturen sind äußerst heterogen und verbreitet kleinteilig – nicht-institutionelle private Vermieter (private Kleinanbieter) bewirtschaften mit rund 14,5 Mio. Einheiten ca. 60 % aller Mietwohnungen.</a:t>
            </a:r>
          </a:p>
          <a:p>
            <a:pPr eaLnBrk="1" hangingPunct="1"/>
            <a:r>
              <a:rPr lang="de-DE" altLang="de-DE" smtClean="0">
                <a:latin typeface="Arial" charset="0"/>
                <a:cs typeface="Arial" charset="0"/>
              </a:rPr>
              <a:t>Die institutionelle Wohnungswirtschaft ist durch Ökonomisierungs- und Professionalisierungstendenzen sowie das Auftreten neuer Investitionsformen und Akteure von deutlichen Strukturveränderungen betroffen. </a:t>
            </a:r>
          </a:p>
          <a:p>
            <a:pPr eaLnBrk="1" hangingPunct="1"/>
            <a:r>
              <a:rPr lang="de-DE" altLang="de-DE" smtClean="0">
                <a:latin typeface="Arial" charset="0"/>
                <a:cs typeface="Arial" charset="0"/>
              </a:rPr>
              <a:t>Die nicht-institutionellen und überwiegend durch sehr kleine Bestände gekennzeichneten privaten Vermieter stehen aufgrund sich verändernder Nachfragebedingungen in vielen Märkten vor großen Anpassungserfordernissen. </a:t>
            </a:r>
          </a:p>
          <a:p>
            <a:pPr eaLnBrk="1" hangingPunct="1"/>
            <a:endParaRPr lang="de-DE" altLang="de-DE" smtClean="0">
              <a:latin typeface="Arial" charset="0"/>
              <a:cs typeface="Arial" charset="0"/>
            </a:endParaRPr>
          </a:p>
          <a:p>
            <a:pPr eaLnBrk="1" hangingPunct="1"/>
            <a:r>
              <a:rPr lang="de-DE" altLang="de-DE" smtClean="0">
                <a:latin typeface="Arial" charset="0"/>
                <a:cs typeface="Arial" charset="0"/>
              </a:rPr>
              <a:t>Die Strukturen auf den deutschen Wohnungsmärkten sind das Ergebnis historischer Prozesse, die sich vor dem Hintergrund der jeweils herrschenden sozioökonomischen und rechtlichen Rahmenbedingungen entwickelt haben. Die verschiedenen Phasen der Wohnbautätigkeit und Stadtentwicklung mit ihren heute weiterhin evidenten Brüchen, u.a. durch unterschiedliche Verstädterungsprozesse und Urbanisierungsphasen (bspw. Gründerzeit) sowie Kriegszerstörung und Wiederaufbau, zeigen im Ergebnis einen nach wie vor engen Zusammenhang zwischen den Eigentümerstrukturen und den Bauformen. Mieter wohnen zu einem großen Anteil in Mehrfamilienhauswohnungen, Eigentümer mehrheitlich in Eigenheimen ‑ gut drei Viertel der Selbstnutzer wohnen in Ein- und Zweifamilienhäusern, die übrigen in Eigentumswohnungen. Gleichwohl wird ein nicht unerheblicher Anteil von Wohnungen in Ein- und Zweifamilienhäusern vermietet. Auch die Anzahl vermieteter Eigentumswohnungen in Mehrfamilienhäusern ist mittlerweile groß. Laut Zusatzerhebung des Mikrozensus von 2606 beträgt ihr Anteil mehr als 50 % (vgl. Statistisches Bundesamt 2608: 26).</a:t>
            </a:r>
          </a:p>
          <a:p>
            <a:pPr eaLnBrk="1" hangingPunct="1"/>
            <a:endParaRPr lang="de-DE" altLang="de-DE" smtClean="0">
              <a:latin typeface="Arial" charset="0"/>
              <a:cs typeface="Arial" charset="0"/>
            </a:endParaRPr>
          </a:p>
          <a:p>
            <a:pPr eaLnBrk="1" hangingPunct="1"/>
            <a:r>
              <a:rPr lang="de-DE" altLang="de-DE" smtClean="0">
                <a:latin typeface="Arial" charset="0"/>
                <a:cs typeface="Arial" charset="0"/>
              </a:rPr>
              <a:t>In den einzelnen regionalen Wohnungsmärkten bestehen zum Teil starke Unterschiede bei der Zusammensetzung der Anbieterseite: In eher ländlichen Regionen ist das Mietwohnungsangebot begrenzt und gleichzeitig in stärkerem Maß durch die Gruppe der privaten Kleinvermieter getragen. In größeren Städten überwiegt hingegen – mit regionalen Differenzierungen – das Mietwohnungsangebot. Professionelle Vermieter spielen dort eine wichtige Rolle. Auch innerhalb wichtiger Anbietergruppen sind größere regionale Unterschiede auszumachen. So haben z.B. Wohnungsgenossenschaften ebenso wie die kommunalen Wohnungsunternehmen in Städten in Ostdeutschland eine recht hohe Bedeutung bei der Versorgung mit Mietwohnungen, resultierend insbesondere aus ihrer historisch betrachtet starken Einbindung in die staatliche Wohnraumschaffung in der ehemaligen DDR. Aber auch in Westdeutschland waren in einigen Regionen Genossenschaften sowie städtische Wohnungsunternehmen in einem recht hohen Maß am Wiederaufbau nach dem Krieg beteiligt (z.B. in West-Berlin, Hamburg) und haben auch heute noch einen erheblichen Anteil an der Gruppe der Vermieter, während in anderen Städten und Regionen dieser Vermietertyp deutlich weniger vertreten ist.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defTabSz="909638">
              <a:defRPr>
                <a:solidFill>
                  <a:schemeClr val="tx1"/>
                </a:solidFill>
                <a:latin typeface="Arial" charset="0"/>
                <a:cs typeface="Arial" charset="0"/>
              </a:defRPr>
            </a:lvl1pPr>
            <a:lvl2pPr marL="712788" indent="-271463" defTabSz="909638">
              <a:defRPr>
                <a:solidFill>
                  <a:schemeClr val="tx1"/>
                </a:solidFill>
                <a:latin typeface="Arial" charset="0"/>
                <a:cs typeface="Arial" charset="0"/>
              </a:defRPr>
            </a:lvl2pPr>
            <a:lvl3pPr marL="1098550" indent="-217488" defTabSz="909638">
              <a:defRPr>
                <a:solidFill>
                  <a:schemeClr val="tx1"/>
                </a:solidFill>
                <a:latin typeface="Arial" charset="0"/>
                <a:cs typeface="Arial" charset="0"/>
              </a:defRPr>
            </a:lvl3pPr>
            <a:lvl4pPr marL="1539875" indent="-217488" defTabSz="909638">
              <a:defRPr>
                <a:solidFill>
                  <a:schemeClr val="tx1"/>
                </a:solidFill>
                <a:latin typeface="Arial" charset="0"/>
                <a:cs typeface="Arial" charset="0"/>
              </a:defRPr>
            </a:lvl4pPr>
            <a:lvl5pPr marL="1981200" indent="-217488" defTabSz="909638">
              <a:defRPr>
                <a:solidFill>
                  <a:schemeClr val="tx1"/>
                </a:solidFill>
                <a:latin typeface="Arial" charset="0"/>
                <a:cs typeface="Arial" charset="0"/>
              </a:defRPr>
            </a:lvl5pPr>
            <a:lvl6pPr marL="2438400" indent="-217488" defTabSz="909638" eaLnBrk="0" fontAlgn="base" hangingPunct="0">
              <a:spcBef>
                <a:spcPct val="0"/>
              </a:spcBef>
              <a:spcAft>
                <a:spcPct val="0"/>
              </a:spcAft>
              <a:defRPr>
                <a:solidFill>
                  <a:schemeClr val="tx1"/>
                </a:solidFill>
                <a:latin typeface="Arial" charset="0"/>
                <a:cs typeface="Arial" charset="0"/>
              </a:defRPr>
            </a:lvl6pPr>
            <a:lvl7pPr marL="2895600" indent="-217488" defTabSz="909638" eaLnBrk="0" fontAlgn="base" hangingPunct="0">
              <a:spcBef>
                <a:spcPct val="0"/>
              </a:spcBef>
              <a:spcAft>
                <a:spcPct val="0"/>
              </a:spcAft>
              <a:defRPr>
                <a:solidFill>
                  <a:schemeClr val="tx1"/>
                </a:solidFill>
                <a:latin typeface="Arial" charset="0"/>
                <a:cs typeface="Arial" charset="0"/>
              </a:defRPr>
            </a:lvl7pPr>
            <a:lvl8pPr marL="3352800" indent="-217488" defTabSz="909638" eaLnBrk="0" fontAlgn="base" hangingPunct="0">
              <a:spcBef>
                <a:spcPct val="0"/>
              </a:spcBef>
              <a:spcAft>
                <a:spcPct val="0"/>
              </a:spcAft>
              <a:defRPr>
                <a:solidFill>
                  <a:schemeClr val="tx1"/>
                </a:solidFill>
                <a:latin typeface="Arial" charset="0"/>
                <a:cs typeface="Arial" charset="0"/>
              </a:defRPr>
            </a:lvl8pPr>
            <a:lvl9pPr marL="3810000" indent="-217488" defTabSz="909638" eaLnBrk="0" fontAlgn="base" hangingPunct="0">
              <a:spcBef>
                <a:spcPct val="0"/>
              </a:spcBef>
              <a:spcAft>
                <a:spcPct val="0"/>
              </a:spcAft>
              <a:defRPr>
                <a:solidFill>
                  <a:schemeClr val="tx1"/>
                </a:solidFill>
                <a:latin typeface="Arial" charset="0"/>
                <a:cs typeface="Arial" charset="0"/>
              </a:defRPr>
            </a:lvl9pPr>
          </a:lstStyle>
          <a:p>
            <a:fld id="{B4B4EF0A-2CF4-41D7-9511-5C1BA5FBF618}" type="slidenum">
              <a:rPr lang="de-DE" altLang="de-DE"/>
              <a:pPr/>
              <a:t>6</a:t>
            </a:fld>
            <a:endParaRPr lang="de-DE" altLang="de-DE"/>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r>
              <a:rPr lang="de-DE" altLang="de-DE" smtClean="0">
                <a:latin typeface="Arial" charset="0"/>
                <a:cs typeface="Arial" charset="0"/>
              </a:rPr>
              <a:t>Eigentumsstruktur:  a- rechtliches Eigentum: - Einzelpersonen oder die öffentliche Hand, juristische Personen wie Versicherungsgesellschaften ,Immobilienfonds</a:t>
            </a:r>
          </a:p>
          <a:p>
            <a:pPr eaLnBrk="1" hangingPunct="1"/>
            <a:r>
              <a:rPr lang="de-DE" altLang="de-DE" smtClean="0">
                <a:latin typeface="Arial" charset="0"/>
                <a:cs typeface="Arial" charset="0"/>
              </a:rPr>
              <a:t>b- Nutzungseigentum: Selbstnutzer, Mieter, Vermieter</a:t>
            </a:r>
          </a:p>
          <a:p>
            <a:pPr eaLnBrk="1" hangingPunct="1"/>
            <a:endParaRPr lang="de-DE" altLang="de-DE" smtClean="0">
              <a:latin typeface="Arial" charset="0"/>
              <a:cs typeface="Arial" charset="0"/>
            </a:endParaRPr>
          </a:p>
          <a:p>
            <a:pPr eaLnBrk="1" hangingPunct="1"/>
            <a:r>
              <a:rPr lang="de-DE" altLang="de-DE" smtClean="0">
                <a:latin typeface="Arial" charset="0"/>
                <a:cs typeface="Arial" charset="0"/>
              </a:rPr>
              <a:t>Die Angebotsstrukturen auf dem deutschen Wohnungsmarkt zeigen mit rund 60 % Wohnungsanteil einen sehr ausgeprägten und differenzierten Mietwohnungssektor.</a:t>
            </a:r>
          </a:p>
          <a:p>
            <a:pPr eaLnBrk="1" hangingPunct="1"/>
            <a:r>
              <a:rPr lang="de-DE" altLang="de-DE" smtClean="0">
                <a:latin typeface="Arial" charset="0"/>
                <a:cs typeface="Arial" charset="0"/>
              </a:rPr>
              <a:t>Die Anbieterstrukturen sind äußerst heterogen und verbreitet kleinteilig – nicht-institutionelle private Vermieter (private Kleinanbieter) bewirtschaften mit rund 14,5 Mio. Einheiten ca. 60 % aller Mietwohnungen.</a:t>
            </a:r>
          </a:p>
          <a:p>
            <a:pPr eaLnBrk="1" hangingPunct="1"/>
            <a:r>
              <a:rPr lang="de-DE" altLang="de-DE" smtClean="0">
                <a:latin typeface="Arial" charset="0"/>
                <a:cs typeface="Arial" charset="0"/>
              </a:rPr>
              <a:t>Die institutionelle Wohnungswirtschaft ist durch Ökonomisierungs- und Professionalisierungstendenzen sowie das Auftreten neuer Investitionsformen und Akteure von deutlichen Strukturveränderungen betroffen. </a:t>
            </a:r>
          </a:p>
          <a:p>
            <a:pPr eaLnBrk="1" hangingPunct="1"/>
            <a:r>
              <a:rPr lang="de-DE" altLang="de-DE" smtClean="0">
                <a:latin typeface="Arial" charset="0"/>
                <a:cs typeface="Arial" charset="0"/>
              </a:rPr>
              <a:t>Die nicht-institutionellen und überwiegend durch sehr kleine Bestände gekennzeichneten privaten Vermieter stehen aufgrund sich verändernder Nachfragebedingungen in vielen Märkten vor großen Anpassungserfordernissen. </a:t>
            </a:r>
          </a:p>
          <a:p>
            <a:pPr eaLnBrk="1" hangingPunct="1"/>
            <a:endParaRPr lang="de-DE" altLang="de-DE" smtClean="0">
              <a:latin typeface="Arial" charset="0"/>
              <a:cs typeface="Arial" charset="0"/>
            </a:endParaRPr>
          </a:p>
          <a:p>
            <a:pPr eaLnBrk="1" hangingPunct="1"/>
            <a:r>
              <a:rPr lang="de-DE" altLang="de-DE" smtClean="0">
                <a:latin typeface="Arial" charset="0"/>
                <a:cs typeface="Arial" charset="0"/>
              </a:rPr>
              <a:t>Die Strukturen auf den deutschen Wohnungsmärkten sind das Ergebnis historischer Prozesse, die sich vor dem Hintergrund der jeweils herrschenden sozioökonomischen und rechtlichen Rahmenbedingungen entwickelt haben. Die verschiedenen Phasen der Wohnbautätigkeit und Stadtentwicklung mit ihren heute weiterhin evidenten Brüchen, u.a. durch unterschiedliche Verstädterungsprozesse und Urbanisierungsphasen (bspw. Gründerzeit) sowie Kriegszerstörung und Wiederaufbau, zeigen im Ergebnis einen nach wie vor engen Zusammenhang zwischen den Eigentümerstrukturen und den Bauformen. Mieter wohnen zu einem großen Anteil in Mehrfamilienhauswohnungen, Eigentümer mehrheitlich in Eigenheimen ‑ gut drei Viertel der Selbstnutzer wohnen in Ein- und Zweifamilienhäusern, die übrigen in Eigentumswohnungen. Gleichwohl wird ein nicht unerheblicher Anteil von Wohnungen in Ein- und Zweifamilienhäusern vermietet. Auch die Anzahl vermieteter Eigentumswohnungen in Mehrfamilienhäusern ist mittlerweile groß. Laut Zusatzerhebung des Mikrozensus von 2606 beträgt ihr Anteil mehr als 50 % (vgl. Statistisches Bundesamt 2608: 26).</a:t>
            </a:r>
          </a:p>
          <a:p>
            <a:pPr eaLnBrk="1" hangingPunct="1"/>
            <a:endParaRPr lang="de-DE" altLang="de-DE" smtClean="0">
              <a:latin typeface="Arial" charset="0"/>
              <a:cs typeface="Arial" charset="0"/>
            </a:endParaRPr>
          </a:p>
          <a:p>
            <a:pPr eaLnBrk="1" hangingPunct="1"/>
            <a:r>
              <a:rPr lang="de-DE" altLang="de-DE" smtClean="0">
                <a:latin typeface="Arial" charset="0"/>
                <a:cs typeface="Arial" charset="0"/>
              </a:rPr>
              <a:t>In den einzelnen regionalen Wohnungsmärkten bestehen zum Teil starke Unterschiede bei der Zusammensetzung der Anbieterseite: In eher ländlichen Regionen ist das Mietwohnungsangebot begrenzt und gleichzeitig in stärkerem Maß durch die Gruppe der privaten Kleinvermieter getragen. In größeren Städten überwiegt hingegen – mit regionalen Differenzierungen – das Mietwohnungsangebot. Professionelle Vermieter spielen dort eine wichtige Rolle. Auch innerhalb wichtiger Anbietergruppen sind größere regionale Unterschiede auszumachen. So haben z.B. Wohnungsgenossenschaften ebenso wie die kommunalen Wohnungsunternehmen in Städten in Ostdeutschland eine recht hohe Bedeutung bei der Versorgung mit Mietwohnungen, resultierend insbesondere aus ihrer historisch betrachtet starken Einbindung in die staatliche Wohnraumschaffung in der ehemaligen DDR. Aber auch in Westdeutschland waren in einigen Regionen Genossenschaften sowie städtische Wohnungsunternehmen in einem recht hohen Maß am Wiederaufbau nach dem Krieg beteiligt (z.B. in West-Berlin, Hamburg) und haben auch heute noch einen erheblichen Anteil an der Gruppe der Vermieter, während in anderen Städten und Regionen dieser Vermietertyp deutlich weniger vertreten ist.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09638">
              <a:defRPr>
                <a:solidFill>
                  <a:schemeClr val="tx1"/>
                </a:solidFill>
                <a:latin typeface="Arial" charset="0"/>
                <a:cs typeface="Arial" charset="0"/>
              </a:defRPr>
            </a:lvl1pPr>
            <a:lvl2pPr marL="712788" indent="-271463" defTabSz="909638">
              <a:defRPr>
                <a:solidFill>
                  <a:schemeClr val="tx1"/>
                </a:solidFill>
                <a:latin typeface="Arial" charset="0"/>
                <a:cs typeface="Arial" charset="0"/>
              </a:defRPr>
            </a:lvl2pPr>
            <a:lvl3pPr marL="1098550" indent="-217488" defTabSz="909638">
              <a:defRPr>
                <a:solidFill>
                  <a:schemeClr val="tx1"/>
                </a:solidFill>
                <a:latin typeface="Arial" charset="0"/>
                <a:cs typeface="Arial" charset="0"/>
              </a:defRPr>
            </a:lvl3pPr>
            <a:lvl4pPr marL="1539875" indent="-217488" defTabSz="909638">
              <a:defRPr>
                <a:solidFill>
                  <a:schemeClr val="tx1"/>
                </a:solidFill>
                <a:latin typeface="Arial" charset="0"/>
                <a:cs typeface="Arial" charset="0"/>
              </a:defRPr>
            </a:lvl4pPr>
            <a:lvl5pPr marL="1981200" indent="-217488" defTabSz="909638">
              <a:defRPr>
                <a:solidFill>
                  <a:schemeClr val="tx1"/>
                </a:solidFill>
                <a:latin typeface="Arial" charset="0"/>
                <a:cs typeface="Arial" charset="0"/>
              </a:defRPr>
            </a:lvl5pPr>
            <a:lvl6pPr marL="2438400" indent="-217488" defTabSz="909638" eaLnBrk="0" fontAlgn="base" hangingPunct="0">
              <a:spcBef>
                <a:spcPct val="0"/>
              </a:spcBef>
              <a:spcAft>
                <a:spcPct val="0"/>
              </a:spcAft>
              <a:defRPr>
                <a:solidFill>
                  <a:schemeClr val="tx1"/>
                </a:solidFill>
                <a:latin typeface="Arial" charset="0"/>
                <a:cs typeface="Arial" charset="0"/>
              </a:defRPr>
            </a:lvl6pPr>
            <a:lvl7pPr marL="2895600" indent="-217488" defTabSz="909638" eaLnBrk="0" fontAlgn="base" hangingPunct="0">
              <a:spcBef>
                <a:spcPct val="0"/>
              </a:spcBef>
              <a:spcAft>
                <a:spcPct val="0"/>
              </a:spcAft>
              <a:defRPr>
                <a:solidFill>
                  <a:schemeClr val="tx1"/>
                </a:solidFill>
                <a:latin typeface="Arial" charset="0"/>
                <a:cs typeface="Arial" charset="0"/>
              </a:defRPr>
            </a:lvl7pPr>
            <a:lvl8pPr marL="3352800" indent="-217488" defTabSz="909638" eaLnBrk="0" fontAlgn="base" hangingPunct="0">
              <a:spcBef>
                <a:spcPct val="0"/>
              </a:spcBef>
              <a:spcAft>
                <a:spcPct val="0"/>
              </a:spcAft>
              <a:defRPr>
                <a:solidFill>
                  <a:schemeClr val="tx1"/>
                </a:solidFill>
                <a:latin typeface="Arial" charset="0"/>
                <a:cs typeface="Arial" charset="0"/>
              </a:defRPr>
            </a:lvl8pPr>
            <a:lvl9pPr marL="3810000" indent="-217488" defTabSz="909638" eaLnBrk="0" fontAlgn="base" hangingPunct="0">
              <a:spcBef>
                <a:spcPct val="0"/>
              </a:spcBef>
              <a:spcAft>
                <a:spcPct val="0"/>
              </a:spcAft>
              <a:defRPr>
                <a:solidFill>
                  <a:schemeClr val="tx1"/>
                </a:solidFill>
                <a:latin typeface="Arial" charset="0"/>
                <a:cs typeface="Arial" charset="0"/>
              </a:defRPr>
            </a:lvl9pPr>
          </a:lstStyle>
          <a:p>
            <a:fld id="{A751FD52-A1A5-49E3-8C4A-B618D28BE983}" type="slidenum">
              <a:rPr lang="de-DE" altLang="de-DE"/>
              <a:pPr/>
              <a:t>7</a:t>
            </a:fld>
            <a:endParaRPr lang="de-DE" altLang="de-DE"/>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r>
              <a:rPr lang="de-DE" altLang="de-DE" smtClean="0">
                <a:latin typeface="Arial" charset="0"/>
                <a:cs typeface="Arial" charset="0"/>
              </a:rPr>
              <a:t>Eigentumsstruktur:  a- rechtliches Eigentum: - Einzelpersonen oder die öffentliche Hand, juristische Personen wie Versicherungsgesellschaften ,Immobilienfonds</a:t>
            </a:r>
          </a:p>
          <a:p>
            <a:pPr eaLnBrk="1" hangingPunct="1"/>
            <a:r>
              <a:rPr lang="de-DE" altLang="de-DE" smtClean="0">
                <a:latin typeface="Arial" charset="0"/>
                <a:cs typeface="Arial" charset="0"/>
              </a:rPr>
              <a:t>b- Nutzungseigentum: Selbstnutzer, Mieter, Vermieter</a:t>
            </a:r>
          </a:p>
          <a:p>
            <a:pPr eaLnBrk="1" hangingPunct="1"/>
            <a:endParaRPr lang="de-DE" altLang="de-DE" smtClean="0">
              <a:latin typeface="Arial" charset="0"/>
              <a:cs typeface="Arial" charset="0"/>
            </a:endParaRPr>
          </a:p>
          <a:p>
            <a:pPr eaLnBrk="1" hangingPunct="1"/>
            <a:r>
              <a:rPr lang="de-DE" altLang="de-DE" smtClean="0">
                <a:latin typeface="Arial" charset="0"/>
                <a:cs typeface="Arial" charset="0"/>
              </a:rPr>
              <a:t>Die Angebotsstrukturen auf dem deutschen Wohnungsmarkt zeigen mit rund 60 % Wohnungsanteil einen sehr ausgeprägten und differenzierten Mietwohnungssektor.</a:t>
            </a:r>
          </a:p>
          <a:p>
            <a:pPr eaLnBrk="1" hangingPunct="1"/>
            <a:r>
              <a:rPr lang="de-DE" altLang="de-DE" smtClean="0">
                <a:latin typeface="Arial" charset="0"/>
                <a:cs typeface="Arial" charset="0"/>
              </a:rPr>
              <a:t>Die Anbieterstrukturen sind äußerst heterogen und verbreitet kleinteilig – nicht-institutionelle private Vermieter (private Kleinanbieter) bewirtschaften mit rund 14,5 Mio. Einheiten ca. 60 % aller Mietwohnungen.</a:t>
            </a:r>
          </a:p>
          <a:p>
            <a:pPr eaLnBrk="1" hangingPunct="1"/>
            <a:r>
              <a:rPr lang="de-DE" altLang="de-DE" smtClean="0">
                <a:latin typeface="Arial" charset="0"/>
                <a:cs typeface="Arial" charset="0"/>
              </a:rPr>
              <a:t>Die institutionelle Wohnungswirtschaft ist durch Ökonomisierungs- und Professionalisierungstendenzen sowie das Auftreten neuer Investitionsformen und Akteure von deutlichen Strukturveränderungen betroffen. </a:t>
            </a:r>
          </a:p>
          <a:p>
            <a:pPr eaLnBrk="1" hangingPunct="1"/>
            <a:r>
              <a:rPr lang="de-DE" altLang="de-DE" smtClean="0">
                <a:latin typeface="Arial" charset="0"/>
                <a:cs typeface="Arial" charset="0"/>
              </a:rPr>
              <a:t>Die nicht-institutionellen und überwiegend durch sehr kleine Bestände gekennzeichneten privaten Vermieter stehen aufgrund sich verändernder Nachfragebedingungen in vielen Märkten vor großen Anpassungserfordernissen. </a:t>
            </a:r>
          </a:p>
          <a:p>
            <a:pPr eaLnBrk="1" hangingPunct="1"/>
            <a:endParaRPr lang="de-DE" altLang="de-DE" smtClean="0">
              <a:latin typeface="Arial" charset="0"/>
              <a:cs typeface="Arial" charset="0"/>
            </a:endParaRPr>
          </a:p>
          <a:p>
            <a:pPr eaLnBrk="1" hangingPunct="1"/>
            <a:r>
              <a:rPr lang="de-DE" altLang="de-DE" smtClean="0">
                <a:latin typeface="Arial" charset="0"/>
                <a:cs typeface="Arial" charset="0"/>
              </a:rPr>
              <a:t>Die Strukturen auf den deutschen Wohnungsmärkten sind das Ergebnis historischer Prozesse, die sich vor dem Hintergrund der jeweils herrschenden sozioökonomischen und rechtlichen Rahmenbedingungen entwickelt haben. Die verschiedenen Phasen der Wohnbautätigkeit und Stadtentwicklung mit ihren heute weiterhin evidenten Brüchen, u.a. durch unterschiedliche Verstädterungsprozesse und Urbanisierungsphasen (bspw. Gründerzeit) sowie Kriegszerstörung und Wiederaufbau, zeigen im Ergebnis einen nach wie vor engen Zusammenhang zwischen den Eigentümerstrukturen und den Bauformen. Mieter wohnen zu einem großen Anteil in Mehrfamilienhauswohnungen, Eigentümer mehrheitlich in Eigenheimen ‑ gut drei Viertel der Selbstnutzer wohnen in Ein- und Zweifamilienhäusern, die übrigen in Eigentumswohnungen. Gleichwohl wird ein nicht unerheblicher Anteil von Wohnungen in Ein- und Zweifamilienhäusern vermietet. Auch die Anzahl vermieteter Eigentumswohnungen in Mehrfamilienhäusern ist mittlerweile groß. Laut Zusatzerhebung des Mikrozensus von 2606 beträgt ihr Anteil mehr als 50 % (vgl. Statistisches Bundesamt 2608: 26).</a:t>
            </a:r>
          </a:p>
          <a:p>
            <a:pPr eaLnBrk="1" hangingPunct="1"/>
            <a:endParaRPr lang="de-DE" altLang="de-DE" smtClean="0">
              <a:latin typeface="Arial" charset="0"/>
              <a:cs typeface="Arial" charset="0"/>
            </a:endParaRPr>
          </a:p>
          <a:p>
            <a:pPr eaLnBrk="1" hangingPunct="1"/>
            <a:r>
              <a:rPr lang="de-DE" altLang="de-DE" smtClean="0">
                <a:latin typeface="Arial" charset="0"/>
                <a:cs typeface="Arial" charset="0"/>
              </a:rPr>
              <a:t>In den einzelnen regionalen Wohnungsmärkten bestehen zum Teil starke Unterschiede bei der Zusammensetzung der Anbieterseite: In eher ländlichen Regionen ist das Mietwohnungsangebot begrenzt und gleichzeitig in stärkerem Maß durch die Gruppe der privaten Kleinvermieter getragen. In größeren Städten überwiegt hingegen – mit regionalen Differenzierungen – das Mietwohnungsangebot. Professionelle Vermieter spielen dort eine wichtige Rolle. Auch innerhalb wichtiger Anbietergruppen sind größere regionale Unterschiede auszumachen. So haben z.B. Wohnungsgenossenschaften ebenso wie die kommunalen Wohnungsunternehmen in Städten in Ostdeutschland eine recht hohe Bedeutung bei der Versorgung mit Mietwohnungen, resultierend insbesondere aus ihrer historisch betrachtet starken Einbindung in die staatliche Wohnraumschaffung in der ehemaligen DDR. Aber auch in Westdeutschland waren in einigen Regionen Genossenschaften sowie städtische Wohnungsunternehmen in einem recht hohen Maß am Wiederaufbau nach dem Krieg beteiligt (z.B. in West-Berlin, Hamburg) und haben auch heute noch einen erheblichen Anteil an der Gruppe der Vermieter, während in anderen Städten und Regionen dieser Vermietertyp deutlich weniger vertreten ist.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09638">
              <a:defRPr>
                <a:solidFill>
                  <a:schemeClr val="tx1"/>
                </a:solidFill>
                <a:latin typeface="Arial" charset="0"/>
                <a:cs typeface="Arial" charset="0"/>
              </a:defRPr>
            </a:lvl1pPr>
            <a:lvl2pPr marL="712788" indent="-271463" defTabSz="909638">
              <a:defRPr>
                <a:solidFill>
                  <a:schemeClr val="tx1"/>
                </a:solidFill>
                <a:latin typeface="Arial" charset="0"/>
                <a:cs typeface="Arial" charset="0"/>
              </a:defRPr>
            </a:lvl2pPr>
            <a:lvl3pPr marL="1098550" indent="-217488" defTabSz="909638">
              <a:defRPr>
                <a:solidFill>
                  <a:schemeClr val="tx1"/>
                </a:solidFill>
                <a:latin typeface="Arial" charset="0"/>
                <a:cs typeface="Arial" charset="0"/>
              </a:defRPr>
            </a:lvl3pPr>
            <a:lvl4pPr marL="1539875" indent="-217488" defTabSz="909638">
              <a:defRPr>
                <a:solidFill>
                  <a:schemeClr val="tx1"/>
                </a:solidFill>
                <a:latin typeface="Arial" charset="0"/>
                <a:cs typeface="Arial" charset="0"/>
              </a:defRPr>
            </a:lvl4pPr>
            <a:lvl5pPr marL="1981200" indent="-217488" defTabSz="909638">
              <a:defRPr>
                <a:solidFill>
                  <a:schemeClr val="tx1"/>
                </a:solidFill>
                <a:latin typeface="Arial" charset="0"/>
                <a:cs typeface="Arial" charset="0"/>
              </a:defRPr>
            </a:lvl5pPr>
            <a:lvl6pPr marL="2438400" indent="-217488" defTabSz="909638" eaLnBrk="0" fontAlgn="base" hangingPunct="0">
              <a:spcBef>
                <a:spcPct val="0"/>
              </a:spcBef>
              <a:spcAft>
                <a:spcPct val="0"/>
              </a:spcAft>
              <a:defRPr>
                <a:solidFill>
                  <a:schemeClr val="tx1"/>
                </a:solidFill>
                <a:latin typeface="Arial" charset="0"/>
                <a:cs typeface="Arial" charset="0"/>
              </a:defRPr>
            </a:lvl6pPr>
            <a:lvl7pPr marL="2895600" indent="-217488" defTabSz="909638" eaLnBrk="0" fontAlgn="base" hangingPunct="0">
              <a:spcBef>
                <a:spcPct val="0"/>
              </a:spcBef>
              <a:spcAft>
                <a:spcPct val="0"/>
              </a:spcAft>
              <a:defRPr>
                <a:solidFill>
                  <a:schemeClr val="tx1"/>
                </a:solidFill>
                <a:latin typeface="Arial" charset="0"/>
                <a:cs typeface="Arial" charset="0"/>
              </a:defRPr>
            </a:lvl7pPr>
            <a:lvl8pPr marL="3352800" indent="-217488" defTabSz="909638" eaLnBrk="0" fontAlgn="base" hangingPunct="0">
              <a:spcBef>
                <a:spcPct val="0"/>
              </a:spcBef>
              <a:spcAft>
                <a:spcPct val="0"/>
              </a:spcAft>
              <a:defRPr>
                <a:solidFill>
                  <a:schemeClr val="tx1"/>
                </a:solidFill>
                <a:latin typeface="Arial" charset="0"/>
                <a:cs typeface="Arial" charset="0"/>
              </a:defRPr>
            </a:lvl8pPr>
            <a:lvl9pPr marL="3810000" indent="-217488" defTabSz="909638" eaLnBrk="0" fontAlgn="base" hangingPunct="0">
              <a:spcBef>
                <a:spcPct val="0"/>
              </a:spcBef>
              <a:spcAft>
                <a:spcPct val="0"/>
              </a:spcAft>
              <a:defRPr>
                <a:solidFill>
                  <a:schemeClr val="tx1"/>
                </a:solidFill>
                <a:latin typeface="Arial" charset="0"/>
                <a:cs typeface="Arial" charset="0"/>
              </a:defRPr>
            </a:lvl9pPr>
          </a:lstStyle>
          <a:p>
            <a:fld id="{A751FD52-A1A5-49E3-8C4A-B618D28BE983}" type="slidenum">
              <a:rPr lang="de-DE" altLang="de-DE"/>
              <a:pPr/>
              <a:t>8</a:t>
            </a:fld>
            <a:endParaRPr lang="de-DE" altLang="de-DE"/>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r>
              <a:rPr lang="de-DE" altLang="de-DE" smtClean="0">
                <a:latin typeface="Arial" charset="0"/>
                <a:cs typeface="Arial" charset="0"/>
              </a:rPr>
              <a:t>Eigentumsstruktur:  a- rechtliches Eigentum: - Einzelpersonen oder die öffentliche Hand, juristische Personen wie Versicherungsgesellschaften ,Immobilienfonds</a:t>
            </a:r>
          </a:p>
          <a:p>
            <a:pPr eaLnBrk="1" hangingPunct="1"/>
            <a:r>
              <a:rPr lang="de-DE" altLang="de-DE" smtClean="0">
                <a:latin typeface="Arial" charset="0"/>
                <a:cs typeface="Arial" charset="0"/>
              </a:rPr>
              <a:t>b- Nutzungseigentum: Selbstnutzer, Mieter, Vermieter</a:t>
            </a:r>
          </a:p>
          <a:p>
            <a:pPr eaLnBrk="1" hangingPunct="1"/>
            <a:endParaRPr lang="de-DE" altLang="de-DE" smtClean="0">
              <a:latin typeface="Arial" charset="0"/>
              <a:cs typeface="Arial" charset="0"/>
            </a:endParaRPr>
          </a:p>
          <a:p>
            <a:pPr eaLnBrk="1" hangingPunct="1"/>
            <a:r>
              <a:rPr lang="de-DE" altLang="de-DE" smtClean="0">
                <a:latin typeface="Arial" charset="0"/>
                <a:cs typeface="Arial" charset="0"/>
              </a:rPr>
              <a:t>Die Angebotsstrukturen auf dem deutschen Wohnungsmarkt zeigen mit rund 60 % Wohnungsanteil einen sehr ausgeprägten und differenzierten Mietwohnungssektor.</a:t>
            </a:r>
          </a:p>
          <a:p>
            <a:pPr eaLnBrk="1" hangingPunct="1"/>
            <a:r>
              <a:rPr lang="de-DE" altLang="de-DE" smtClean="0">
                <a:latin typeface="Arial" charset="0"/>
                <a:cs typeface="Arial" charset="0"/>
              </a:rPr>
              <a:t>Die Anbieterstrukturen sind äußerst heterogen und verbreitet kleinteilig – nicht-institutionelle private Vermieter (private Kleinanbieter) bewirtschaften mit rund 14,5 Mio. Einheiten ca. 60 % aller Mietwohnungen.</a:t>
            </a:r>
          </a:p>
          <a:p>
            <a:pPr eaLnBrk="1" hangingPunct="1"/>
            <a:r>
              <a:rPr lang="de-DE" altLang="de-DE" smtClean="0">
                <a:latin typeface="Arial" charset="0"/>
                <a:cs typeface="Arial" charset="0"/>
              </a:rPr>
              <a:t>Die institutionelle Wohnungswirtschaft ist durch Ökonomisierungs- und Professionalisierungstendenzen sowie das Auftreten neuer Investitionsformen und Akteure von deutlichen Strukturveränderungen betroffen. </a:t>
            </a:r>
          </a:p>
          <a:p>
            <a:pPr eaLnBrk="1" hangingPunct="1"/>
            <a:r>
              <a:rPr lang="de-DE" altLang="de-DE" smtClean="0">
                <a:latin typeface="Arial" charset="0"/>
                <a:cs typeface="Arial" charset="0"/>
              </a:rPr>
              <a:t>Die nicht-institutionellen und überwiegend durch sehr kleine Bestände gekennzeichneten privaten Vermieter stehen aufgrund sich verändernder Nachfragebedingungen in vielen Märkten vor großen Anpassungserfordernissen. </a:t>
            </a:r>
          </a:p>
          <a:p>
            <a:pPr eaLnBrk="1" hangingPunct="1"/>
            <a:endParaRPr lang="de-DE" altLang="de-DE" smtClean="0">
              <a:latin typeface="Arial" charset="0"/>
              <a:cs typeface="Arial" charset="0"/>
            </a:endParaRPr>
          </a:p>
          <a:p>
            <a:pPr eaLnBrk="1" hangingPunct="1"/>
            <a:r>
              <a:rPr lang="de-DE" altLang="de-DE" smtClean="0">
                <a:latin typeface="Arial" charset="0"/>
                <a:cs typeface="Arial" charset="0"/>
              </a:rPr>
              <a:t>Die Strukturen auf den deutschen Wohnungsmärkten sind das Ergebnis historischer Prozesse, die sich vor dem Hintergrund der jeweils herrschenden sozioökonomischen und rechtlichen Rahmenbedingungen entwickelt haben. Die verschiedenen Phasen der Wohnbautätigkeit und Stadtentwicklung mit ihren heute weiterhin evidenten Brüchen, u.a. durch unterschiedliche Verstädterungsprozesse und Urbanisierungsphasen (bspw. Gründerzeit) sowie Kriegszerstörung und Wiederaufbau, zeigen im Ergebnis einen nach wie vor engen Zusammenhang zwischen den Eigentümerstrukturen und den Bauformen. Mieter wohnen zu einem großen Anteil in Mehrfamilienhauswohnungen, Eigentümer mehrheitlich in Eigenheimen ‑ gut drei Viertel der Selbstnutzer wohnen in Ein- und Zweifamilienhäusern, die übrigen in Eigentumswohnungen. Gleichwohl wird ein nicht unerheblicher Anteil von Wohnungen in Ein- und Zweifamilienhäusern vermietet. Auch die Anzahl vermieteter Eigentumswohnungen in Mehrfamilienhäusern ist mittlerweile groß. Laut Zusatzerhebung des Mikrozensus von 2606 beträgt ihr Anteil mehr als 50 % (vgl. Statistisches Bundesamt 2608: 26).</a:t>
            </a:r>
          </a:p>
          <a:p>
            <a:pPr eaLnBrk="1" hangingPunct="1"/>
            <a:endParaRPr lang="de-DE" altLang="de-DE" smtClean="0">
              <a:latin typeface="Arial" charset="0"/>
              <a:cs typeface="Arial" charset="0"/>
            </a:endParaRPr>
          </a:p>
          <a:p>
            <a:pPr eaLnBrk="1" hangingPunct="1"/>
            <a:r>
              <a:rPr lang="de-DE" altLang="de-DE" smtClean="0">
                <a:latin typeface="Arial" charset="0"/>
                <a:cs typeface="Arial" charset="0"/>
              </a:rPr>
              <a:t>In den einzelnen regionalen Wohnungsmärkten bestehen zum Teil starke Unterschiede bei der Zusammensetzung der Anbieterseite: In eher ländlichen Regionen ist das Mietwohnungsangebot begrenzt und gleichzeitig in stärkerem Maß durch die Gruppe der privaten Kleinvermieter getragen. In größeren Städten überwiegt hingegen – mit regionalen Differenzierungen – das Mietwohnungsangebot. Professionelle Vermieter spielen dort eine wichtige Rolle. Auch innerhalb wichtiger Anbietergruppen sind größere regionale Unterschiede auszumachen. So haben z.B. Wohnungsgenossenschaften ebenso wie die kommunalen Wohnungsunternehmen in Städten in Ostdeutschland eine recht hohe Bedeutung bei der Versorgung mit Mietwohnungen, resultierend insbesondere aus ihrer historisch betrachtet starken Einbindung in die staatliche Wohnraumschaffung in der ehemaligen DDR. Aber auch in Westdeutschland waren in einigen Regionen Genossenschaften sowie städtische Wohnungsunternehmen in einem recht hohen Maß am Wiederaufbau nach dem Krieg beteiligt (z.B. in West-Berlin, Hamburg) und haben auch heute noch einen erheblichen Anteil an der Gruppe der Vermieter, während in anderen Städten und Regionen dieser Vermietertyp deutlich weniger vertreten ist.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defTabSz="909638">
              <a:defRPr>
                <a:solidFill>
                  <a:schemeClr val="tx1"/>
                </a:solidFill>
                <a:latin typeface="Arial" charset="0"/>
                <a:cs typeface="Arial" charset="0"/>
              </a:defRPr>
            </a:lvl1pPr>
            <a:lvl2pPr marL="712788" indent="-271463" defTabSz="909638">
              <a:defRPr>
                <a:solidFill>
                  <a:schemeClr val="tx1"/>
                </a:solidFill>
                <a:latin typeface="Arial" charset="0"/>
                <a:cs typeface="Arial" charset="0"/>
              </a:defRPr>
            </a:lvl2pPr>
            <a:lvl3pPr marL="1098550" indent="-217488" defTabSz="909638">
              <a:defRPr>
                <a:solidFill>
                  <a:schemeClr val="tx1"/>
                </a:solidFill>
                <a:latin typeface="Arial" charset="0"/>
                <a:cs typeface="Arial" charset="0"/>
              </a:defRPr>
            </a:lvl3pPr>
            <a:lvl4pPr marL="1539875" indent="-217488" defTabSz="909638">
              <a:defRPr>
                <a:solidFill>
                  <a:schemeClr val="tx1"/>
                </a:solidFill>
                <a:latin typeface="Arial" charset="0"/>
                <a:cs typeface="Arial" charset="0"/>
              </a:defRPr>
            </a:lvl4pPr>
            <a:lvl5pPr marL="1981200" indent="-217488" defTabSz="909638">
              <a:defRPr>
                <a:solidFill>
                  <a:schemeClr val="tx1"/>
                </a:solidFill>
                <a:latin typeface="Arial" charset="0"/>
                <a:cs typeface="Arial" charset="0"/>
              </a:defRPr>
            </a:lvl5pPr>
            <a:lvl6pPr marL="2438400" indent="-217488" defTabSz="909638" eaLnBrk="0" fontAlgn="base" hangingPunct="0">
              <a:spcBef>
                <a:spcPct val="0"/>
              </a:spcBef>
              <a:spcAft>
                <a:spcPct val="0"/>
              </a:spcAft>
              <a:defRPr>
                <a:solidFill>
                  <a:schemeClr val="tx1"/>
                </a:solidFill>
                <a:latin typeface="Arial" charset="0"/>
                <a:cs typeface="Arial" charset="0"/>
              </a:defRPr>
            </a:lvl6pPr>
            <a:lvl7pPr marL="2895600" indent="-217488" defTabSz="909638" eaLnBrk="0" fontAlgn="base" hangingPunct="0">
              <a:spcBef>
                <a:spcPct val="0"/>
              </a:spcBef>
              <a:spcAft>
                <a:spcPct val="0"/>
              </a:spcAft>
              <a:defRPr>
                <a:solidFill>
                  <a:schemeClr val="tx1"/>
                </a:solidFill>
                <a:latin typeface="Arial" charset="0"/>
                <a:cs typeface="Arial" charset="0"/>
              </a:defRPr>
            </a:lvl7pPr>
            <a:lvl8pPr marL="3352800" indent="-217488" defTabSz="909638" eaLnBrk="0" fontAlgn="base" hangingPunct="0">
              <a:spcBef>
                <a:spcPct val="0"/>
              </a:spcBef>
              <a:spcAft>
                <a:spcPct val="0"/>
              </a:spcAft>
              <a:defRPr>
                <a:solidFill>
                  <a:schemeClr val="tx1"/>
                </a:solidFill>
                <a:latin typeface="Arial" charset="0"/>
                <a:cs typeface="Arial" charset="0"/>
              </a:defRPr>
            </a:lvl8pPr>
            <a:lvl9pPr marL="3810000" indent="-217488" defTabSz="909638" eaLnBrk="0" fontAlgn="base" hangingPunct="0">
              <a:spcBef>
                <a:spcPct val="0"/>
              </a:spcBef>
              <a:spcAft>
                <a:spcPct val="0"/>
              </a:spcAft>
              <a:defRPr>
                <a:solidFill>
                  <a:schemeClr val="tx1"/>
                </a:solidFill>
                <a:latin typeface="Arial" charset="0"/>
                <a:cs typeface="Arial" charset="0"/>
              </a:defRPr>
            </a:lvl9pPr>
          </a:lstStyle>
          <a:p>
            <a:fld id="{6772E3F7-3391-4740-93D6-46C154334189}" type="slidenum">
              <a:rPr lang="de-DE" altLang="de-DE"/>
              <a:pPr/>
              <a:t>9</a:t>
            </a:fld>
            <a:endParaRPr lang="de-DE" altLang="de-DE"/>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r>
              <a:rPr lang="de-DE" altLang="de-DE" smtClean="0">
                <a:latin typeface="Arial" charset="0"/>
                <a:cs typeface="Arial" charset="0"/>
              </a:rPr>
              <a:t>Eigentumsstruktur:  a- rechtliches Eigentum: - Einzelpersonen oder die öffentliche Hand, juristische Personen wie Versicherungsgesellschaften ,Immobilienfonds</a:t>
            </a:r>
          </a:p>
          <a:p>
            <a:pPr eaLnBrk="1" hangingPunct="1"/>
            <a:r>
              <a:rPr lang="de-DE" altLang="de-DE" smtClean="0">
                <a:latin typeface="Arial" charset="0"/>
                <a:cs typeface="Arial" charset="0"/>
              </a:rPr>
              <a:t>b- Nutzungseigentum: Selbstnutzer, Mieter, Vermieter</a:t>
            </a:r>
          </a:p>
          <a:p>
            <a:pPr eaLnBrk="1" hangingPunct="1"/>
            <a:endParaRPr lang="de-DE" altLang="de-DE" smtClean="0">
              <a:latin typeface="Arial" charset="0"/>
              <a:cs typeface="Arial" charset="0"/>
            </a:endParaRPr>
          </a:p>
          <a:p>
            <a:pPr eaLnBrk="1" hangingPunct="1"/>
            <a:r>
              <a:rPr lang="de-DE" altLang="de-DE" smtClean="0">
                <a:latin typeface="Arial" charset="0"/>
                <a:cs typeface="Arial" charset="0"/>
              </a:rPr>
              <a:t>Die Angebotsstrukturen auf dem deutschen Wohnungsmarkt zeigen mit rund 60 % Wohnungsanteil einen sehr ausgeprägten und differenzierten Mietwohnungssektor.</a:t>
            </a:r>
          </a:p>
          <a:p>
            <a:pPr eaLnBrk="1" hangingPunct="1"/>
            <a:r>
              <a:rPr lang="de-DE" altLang="de-DE" smtClean="0">
                <a:latin typeface="Arial" charset="0"/>
                <a:cs typeface="Arial" charset="0"/>
              </a:rPr>
              <a:t>Die Anbieterstrukturen sind äußerst heterogen und verbreitet kleinteilig – nicht-institutionelle private Vermieter (private Kleinanbieter) bewirtschaften mit rund 14,5 Mio. Einheiten ca. 60 % aller Mietwohnungen.</a:t>
            </a:r>
          </a:p>
          <a:p>
            <a:pPr eaLnBrk="1" hangingPunct="1"/>
            <a:r>
              <a:rPr lang="de-DE" altLang="de-DE" smtClean="0">
                <a:latin typeface="Arial" charset="0"/>
                <a:cs typeface="Arial" charset="0"/>
              </a:rPr>
              <a:t>Die institutionelle Wohnungswirtschaft ist durch Ökonomisierungs- und Professionalisierungstendenzen sowie das Auftreten neuer Investitionsformen und Akteure von deutlichen Strukturveränderungen betroffen. </a:t>
            </a:r>
          </a:p>
          <a:p>
            <a:pPr eaLnBrk="1" hangingPunct="1"/>
            <a:r>
              <a:rPr lang="de-DE" altLang="de-DE" smtClean="0">
                <a:latin typeface="Arial" charset="0"/>
                <a:cs typeface="Arial" charset="0"/>
              </a:rPr>
              <a:t>Die nicht-institutionellen und überwiegend durch sehr kleine Bestände gekennzeichneten privaten Vermieter stehen aufgrund sich verändernder Nachfragebedingungen in vielen Märkten vor großen Anpassungserfordernissen. </a:t>
            </a:r>
          </a:p>
          <a:p>
            <a:pPr eaLnBrk="1" hangingPunct="1"/>
            <a:endParaRPr lang="de-DE" altLang="de-DE" smtClean="0">
              <a:latin typeface="Arial" charset="0"/>
              <a:cs typeface="Arial" charset="0"/>
            </a:endParaRPr>
          </a:p>
          <a:p>
            <a:pPr eaLnBrk="1" hangingPunct="1"/>
            <a:r>
              <a:rPr lang="de-DE" altLang="de-DE" smtClean="0">
                <a:latin typeface="Arial" charset="0"/>
                <a:cs typeface="Arial" charset="0"/>
              </a:rPr>
              <a:t>Die Strukturen auf den deutschen Wohnungsmärkten sind das Ergebnis historischer Prozesse, die sich vor dem Hintergrund der jeweils herrschenden sozioökonomischen und rechtlichen Rahmenbedingungen entwickelt haben. Die verschiedenen Phasen der Wohnbautätigkeit und Stadtentwicklung mit ihren heute weiterhin evidenten Brüchen, u.a. durch unterschiedliche Verstädterungsprozesse und Urbanisierungsphasen (bspw. Gründerzeit) sowie Kriegszerstörung und Wiederaufbau, zeigen im Ergebnis einen nach wie vor engen Zusammenhang zwischen den Eigentümerstrukturen und den Bauformen. Mieter wohnen zu einem großen Anteil in Mehrfamilienhauswohnungen, Eigentümer mehrheitlich in Eigenheimen ‑ gut drei Viertel der Selbstnutzer wohnen in Ein- und Zweifamilienhäusern, die übrigen in Eigentumswohnungen. Gleichwohl wird ein nicht unerheblicher Anteil von Wohnungen in Ein- und Zweifamilienhäusern vermietet. Auch die Anzahl vermieteter Eigentumswohnungen in Mehrfamilienhäusern ist mittlerweile groß. Laut Zusatzerhebung des Mikrozensus von 2606 beträgt ihr Anteil mehr als 50 % (vgl. Statistisches Bundesamt 2608: 26).</a:t>
            </a:r>
          </a:p>
          <a:p>
            <a:pPr eaLnBrk="1" hangingPunct="1"/>
            <a:endParaRPr lang="de-DE" altLang="de-DE" smtClean="0">
              <a:latin typeface="Arial" charset="0"/>
              <a:cs typeface="Arial" charset="0"/>
            </a:endParaRPr>
          </a:p>
          <a:p>
            <a:pPr eaLnBrk="1" hangingPunct="1"/>
            <a:r>
              <a:rPr lang="de-DE" altLang="de-DE" smtClean="0">
                <a:latin typeface="Arial" charset="0"/>
                <a:cs typeface="Arial" charset="0"/>
              </a:rPr>
              <a:t>In den einzelnen regionalen Wohnungsmärkten bestehen zum Teil starke Unterschiede bei der Zusammensetzung der Anbieterseite: In eher ländlichen Regionen ist das Mietwohnungsangebot begrenzt und gleichzeitig in stärkerem Maß durch die Gruppe der privaten Kleinvermieter getragen. In größeren Städten überwiegt hingegen – mit regionalen Differenzierungen – das Mietwohnungsangebot. Professionelle Vermieter spielen dort eine wichtige Rolle. Auch innerhalb wichtiger Anbietergruppen sind größere regionale Unterschiede auszumachen. So haben z.B. Wohnungsgenossenschaften ebenso wie die kommunalen Wohnungsunternehmen in Städten in Ostdeutschland eine recht hohe Bedeutung bei der Versorgung mit Mietwohnungen, resultierend insbesondere aus ihrer historisch betrachtet starken Einbindung in die staatliche Wohnraumschaffung in der ehemaligen DDR. Aber auch in Westdeutschland waren in einigen Regionen Genossenschaften sowie städtische Wohnungsunternehmen in einem recht hohen Maß am Wiederaufbau nach dem Krieg beteiligt (z.B. in West-Berlin, Hamburg) und haben auch heute noch einen erheblichen Anteil an der Gruppe der Vermieter, während in anderen Städten und Regionen dieser Vermietertyp deutlich weniger vertreten ist.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r>
              <a:rPr lang="de-DE"/>
              <a:t>Dipl.-Geograph Matthias Waltersbacher, </a:t>
            </a:r>
          </a:p>
        </p:txBody>
      </p:sp>
      <p:sp>
        <p:nvSpPr>
          <p:cNvPr id="3" name="Rectangle 5"/>
          <p:cNvSpPr>
            <a:spLocks noGrp="1" noChangeArrowheads="1"/>
          </p:cNvSpPr>
          <p:nvPr>
            <p:ph type="ftr" sz="quarter" idx="11"/>
          </p:nvPr>
        </p:nvSpPr>
        <p:spPr>
          <a:xfrm>
            <a:off x="2987675" y="6553200"/>
            <a:ext cx="3816350" cy="476250"/>
          </a:xfrm>
        </p:spPr>
        <p:txBody>
          <a:bodyPr/>
          <a:lstStyle>
            <a:lvl1pPr>
              <a:defRPr/>
            </a:lvl1pPr>
          </a:lstStyle>
          <a:p>
            <a:pPr>
              <a:defRPr/>
            </a:pPr>
            <a:r>
              <a:rPr lang="de-DE"/>
              <a:t>    Institut für Städtebau, Bauen und Wohnen, Berlin, 7.11.2016</a:t>
            </a:r>
          </a:p>
        </p:txBody>
      </p:sp>
      <p:sp>
        <p:nvSpPr>
          <p:cNvPr id="4" name="Rectangle 6"/>
          <p:cNvSpPr>
            <a:spLocks noGrp="1" noChangeArrowheads="1"/>
          </p:cNvSpPr>
          <p:nvPr>
            <p:ph type="sldNum" sz="quarter" idx="12"/>
          </p:nvPr>
        </p:nvSpPr>
        <p:spPr/>
        <p:txBody>
          <a:bodyPr/>
          <a:lstStyle>
            <a:lvl1pPr>
              <a:defRPr smtClean="0"/>
            </a:lvl1pPr>
          </a:lstStyle>
          <a:p>
            <a:pPr>
              <a:defRPr/>
            </a:pPr>
            <a:r>
              <a:rPr lang="de-DE" altLang="de-DE"/>
              <a:t>	                     Folie</a:t>
            </a:r>
            <a:fld id="{1CE0189D-DD13-4A60-A96D-E4A1B6F1A1D9}" type="slidenum">
              <a:rPr lang="de-DE" altLang="de-DE"/>
              <a:pPr>
                <a:defRPr/>
              </a:pPr>
              <a:t>‹Nr.›</a:t>
            </a:fld>
            <a:endParaRPr lang="de-DE" altLang="de-DE"/>
          </a:p>
        </p:txBody>
      </p:sp>
    </p:spTree>
    <p:extLst>
      <p:ext uri="{BB962C8B-B14F-4D97-AF65-F5344CB8AC3E}">
        <p14:creationId xmlns:p14="http://schemas.microsoft.com/office/powerpoint/2010/main" val="2398771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Leer">
    <p:spTree>
      <p:nvGrpSpPr>
        <p:cNvPr id="1" name=""/>
        <p:cNvGrpSpPr/>
        <p:nvPr/>
      </p:nvGrpSpPr>
      <p:grpSpPr>
        <a:xfrm>
          <a:off x="0" y="0"/>
          <a:ext cx="0" cy="0"/>
          <a:chOff x="0" y="0"/>
          <a:chExt cx="0" cy="0"/>
        </a:xfrm>
      </p:grpSpPr>
      <p:pic>
        <p:nvPicPr>
          <p:cNvPr id="2" name="Grafik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59788" y="44450"/>
            <a:ext cx="588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ußzeilenplatzhalter 3"/>
          <p:cNvSpPr>
            <a:spLocks noGrp="1"/>
          </p:cNvSpPr>
          <p:nvPr>
            <p:ph type="ftr" sz="quarter" idx="10"/>
          </p:nvPr>
        </p:nvSpPr>
        <p:spPr/>
        <p:txBody>
          <a:bodyPr/>
          <a:lstStyle>
            <a:lvl1pPr>
              <a:defRPr/>
            </a:lvl1pPr>
          </a:lstStyle>
          <a:p>
            <a:pPr>
              <a:defRPr/>
            </a:pPr>
            <a:endParaRPr lang="de-DE"/>
          </a:p>
        </p:txBody>
      </p:sp>
      <p:sp>
        <p:nvSpPr>
          <p:cNvPr id="4" name="Foliennummernplatzhalter 8"/>
          <p:cNvSpPr>
            <a:spLocks noGrp="1"/>
          </p:cNvSpPr>
          <p:nvPr>
            <p:ph type="sldNum" sz="quarter" idx="11"/>
          </p:nvPr>
        </p:nvSpPr>
        <p:spPr/>
        <p:txBody>
          <a:bodyPr/>
          <a:lstStyle>
            <a:lvl1pPr>
              <a:defRPr smtClean="0"/>
            </a:lvl1pPr>
          </a:lstStyle>
          <a:p>
            <a:pPr>
              <a:defRPr/>
            </a:pPr>
            <a:fld id="{D724D30F-1C09-46CF-A5BB-C4A760BA1E39}" type="slidenum">
              <a:rPr lang="de-DE" altLang="de-DE"/>
              <a:pPr>
                <a:defRPr/>
              </a:pPr>
              <a:t>‹Nr.›</a:t>
            </a:fld>
            <a:endParaRPr lang="de-DE" altLang="de-DE"/>
          </a:p>
        </p:txBody>
      </p:sp>
    </p:spTree>
    <p:extLst>
      <p:ext uri="{BB962C8B-B14F-4D97-AF65-F5344CB8AC3E}">
        <p14:creationId xmlns:p14="http://schemas.microsoft.com/office/powerpoint/2010/main" val="37968271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smtClean="0"/>
              <a:t>Mastertitelformat bearbeiten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Mastertextformat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1028" name="Rectangle 4"/>
          <p:cNvSpPr>
            <a:spLocks noGrp="1" noChangeArrowheads="1"/>
          </p:cNvSpPr>
          <p:nvPr>
            <p:ph type="dt" sz="half" idx="2"/>
          </p:nvPr>
        </p:nvSpPr>
        <p:spPr bwMode="auto">
          <a:xfrm>
            <a:off x="34925" y="6553200"/>
            <a:ext cx="2808288"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solidFill>
                  <a:srgbClr val="004250"/>
                </a:solidFill>
                <a:latin typeface="Arial Narrow" panose="020B0606020202030204" pitchFamily="34" charset="0"/>
                <a:cs typeface="Arial" panose="020B0604020202020204" pitchFamily="34" charset="0"/>
              </a:defRPr>
            </a:lvl1pPr>
          </a:lstStyle>
          <a:p>
            <a:pPr>
              <a:defRPr/>
            </a:pPr>
            <a:r>
              <a:rPr lang="de-DE"/>
              <a:t>Dipl.-Geograph Matthias Waltersbacher, </a:t>
            </a:r>
          </a:p>
        </p:txBody>
      </p:sp>
      <p:sp>
        <p:nvSpPr>
          <p:cNvPr id="1029" name="Rectangle 5"/>
          <p:cNvSpPr>
            <a:spLocks noGrp="1" noChangeArrowheads="1"/>
          </p:cNvSpPr>
          <p:nvPr>
            <p:ph type="ftr" sz="quarter" idx="3"/>
          </p:nvPr>
        </p:nvSpPr>
        <p:spPr bwMode="auto">
          <a:xfrm>
            <a:off x="2849563" y="6553200"/>
            <a:ext cx="38163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a:solidFill>
                  <a:srgbClr val="004250"/>
                </a:solidFill>
                <a:latin typeface="Arial Narrow" panose="020B0606020202030204" pitchFamily="34" charset="0"/>
                <a:cs typeface="Arial" panose="020B0604020202020204" pitchFamily="34" charset="0"/>
              </a:defRPr>
            </a:lvl1pPr>
          </a:lstStyle>
          <a:p>
            <a:pPr>
              <a:defRPr/>
            </a:pPr>
            <a:r>
              <a:rPr lang="de-DE"/>
              <a:t>    Institut für Städtebau Berlin, Bauen und Wohnen, 7.11.2016</a:t>
            </a:r>
          </a:p>
        </p:txBody>
      </p:sp>
      <p:sp>
        <p:nvSpPr>
          <p:cNvPr id="1030" name="Rectangle 6"/>
          <p:cNvSpPr>
            <a:spLocks noGrp="1" noChangeArrowheads="1"/>
          </p:cNvSpPr>
          <p:nvPr>
            <p:ph type="sldNum" sz="quarter" idx="4"/>
          </p:nvPr>
        </p:nvSpPr>
        <p:spPr bwMode="auto">
          <a:xfrm>
            <a:off x="6516688" y="6553200"/>
            <a:ext cx="262731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solidFill>
                  <a:srgbClr val="004250"/>
                </a:solidFill>
                <a:latin typeface="Arial Narrow" pitchFamily="34" charset="0"/>
              </a:defRPr>
            </a:lvl1pPr>
          </a:lstStyle>
          <a:p>
            <a:pPr>
              <a:defRPr/>
            </a:pPr>
            <a:r>
              <a:rPr lang="de-DE" altLang="de-DE"/>
              <a:t>	                     Folie</a:t>
            </a:r>
            <a:fld id="{2A40FAFA-4C74-41B3-87F3-492E51081C0B}" type="slidenum">
              <a:rPr lang="de-DE" altLang="de-DE"/>
              <a:pPr>
                <a:defRPr/>
              </a:pPr>
              <a:t>‹Nr.›</a:t>
            </a:fld>
            <a:endParaRPr lang="de-DE" altLang="de-DE"/>
          </a:p>
        </p:txBody>
      </p:sp>
      <p:pic>
        <p:nvPicPr>
          <p:cNvPr id="1031" name="Grafik 4"/>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459788" y="44450"/>
            <a:ext cx="588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6"/>
          <p:cNvSpPr txBox="1">
            <a:spLocks noChangeArrowheads="1"/>
          </p:cNvSpPr>
          <p:nvPr userDrawn="1"/>
        </p:nvSpPr>
        <p:spPr>
          <a:xfrm>
            <a:off x="8255000" y="6308725"/>
            <a:ext cx="863600" cy="4318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defRPr/>
            </a:pPr>
            <a:r>
              <a:rPr lang="de-DE" altLang="de-DE" sz="1200" smtClean="0">
                <a:solidFill>
                  <a:srgbClr val="898989"/>
                </a:solidFill>
              </a:rPr>
              <a:t>	                     </a:t>
            </a:r>
            <a:fld id="{88DFA5F0-136A-4D13-AD2F-40A09EAFDFAE}" type="slidenum">
              <a:rPr lang="de-DE" altLang="de-DE" sz="1200" smtClean="0">
                <a:solidFill>
                  <a:srgbClr val="668E96"/>
                </a:solidFill>
              </a:rPr>
              <a:pPr algn="r">
                <a:defRPr/>
              </a:pPr>
              <a:t>‹Nr.›</a:t>
            </a:fld>
            <a:endParaRPr lang="de-DE" altLang="de-DE" sz="1200" smtClean="0">
              <a:solidFill>
                <a:srgbClr val="668E96"/>
              </a:solidFill>
            </a:endParaRPr>
          </a:p>
        </p:txBody>
      </p:sp>
    </p:spTree>
  </p:cSld>
  <p:clrMap bg1="lt1" tx1="dk1" bg2="lt2" tx2="dk2" accent1="accent1" accent2="accent2" accent3="accent3" accent4="accent4" accent5="accent5" accent6="accent6" hlink="hlink" folHlink="folHlink"/>
  <p:sldLayoutIdLst>
    <p:sldLayoutId id="2147483930" r:id="rId1"/>
    <p:sldLayoutId id="2147483931" r:id="rId2"/>
  </p:sldLayoutIdLst>
  <p:timing>
    <p:tnLst>
      <p:par>
        <p:cTn id="1" dur="indefinite" restart="never" nodeType="tmRoot"/>
      </p:par>
    </p:tnLst>
  </p:timing>
  <p:hf hdr="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ußzeilenplatzhalter 2"/>
          <p:cNvSpPr>
            <a:spLocks noGrp="1"/>
          </p:cNvSpPr>
          <p:nvPr>
            <p:ph type="ftr" sz="quarter" idx="11"/>
          </p:nvPr>
        </p:nvSpPr>
        <p:spPr>
          <a:noFill/>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de-DE" altLang="de-DE" sz="1200" smtClean="0">
                <a:solidFill>
                  <a:srgbClr val="004250"/>
                </a:solidFill>
                <a:latin typeface="Arial Narrow" pitchFamily="34" charset="0"/>
              </a:rPr>
              <a:t>    </a:t>
            </a:r>
          </a:p>
        </p:txBody>
      </p:sp>
      <p:sp>
        <p:nvSpPr>
          <p:cNvPr id="6147" name="Rectangle 2"/>
          <p:cNvSpPr>
            <a:spLocks noChangeArrowheads="1"/>
          </p:cNvSpPr>
          <p:nvPr/>
        </p:nvSpPr>
        <p:spPr bwMode="auto">
          <a:xfrm rot="-5400000">
            <a:off x="1737753" y="-829233"/>
            <a:ext cx="5668492" cy="9144000"/>
          </a:xfrm>
          <a:prstGeom prst="rect">
            <a:avLst/>
          </a:prstGeom>
          <a:solidFill>
            <a:srgbClr val="BED0D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de-DE" altLang="de-DE" sz="1800"/>
          </a:p>
        </p:txBody>
      </p:sp>
      <p:sp>
        <p:nvSpPr>
          <p:cNvPr id="6148" name="Text Box 4"/>
          <p:cNvSpPr txBox="1">
            <a:spLocks noChangeArrowheads="1"/>
          </p:cNvSpPr>
          <p:nvPr/>
        </p:nvSpPr>
        <p:spPr bwMode="auto">
          <a:xfrm>
            <a:off x="323850" y="147638"/>
            <a:ext cx="756051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de-DE" altLang="de-DE" sz="2400" b="1" dirty="0" smtClean="0">
                <a:solidFill>
                  <a:srgbClr val="668E96"/>
                </a:solidFill>
                <a:latin typeface="Arial Narrow" pitchFamily="34" charset="0"/>
              </a:rPr>
              <a:t>Themenwerkstatt II – Aktuelle Immobilienpreisentwicklungen</a:t>
            </a:r>
            <a:endParaRPr lang="de-DE" altLang="de-DE" sz="2400" b="1" dirty="0">
              <a:solidFill>
                <a:srgbClr val="668E96"/>
              </a:solidFill>
              <a:latin typeface="Arial Narrow" pitchFamily="34" charset="0"/>
            </a:endParaRPr>
          </a:p>
        </p:txBody>
      </p:sp>
      <p:sp>
        <p:nvSpPr>
          <p:cNvPr id="6149" name="Text Box 5"/>
          <p:cNvSpPr txBox="1">
            <a:spLocks noChangeArrowheads="1"/>
          </p:cNvSpPr>
          <p:nvPr/>
        </p:nvSpPr>
        <p:spPr bwMode="auto">
          <a:xfrm>
            <a:off x="7308850" y="1341438"/>
            <a:ext cx="1835150" cy="5216525"/>
          </a:xfrm>
          <a:prstGeom prst="rect">
            <a:avLst/>
          </a:prstGeom>
          <a:noFill/>
          <a:ln>
            <a:noFill/>
          </a:ln>
          <a:effectLst/>
          <a:extLst>
            <a:ext uri="{909E8E84-426E-40DD-AFC4-6F175D3DCCD1}">
              <a14:hiddenFill xmlns:a14="http://schemas.microsoft.com/office/drawing/2010/main">
                <a:solidFill>
                  <a:srgbClr val="BED0D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550800"/>
          <a:lstStyle>
            <a:lvl1pPr marL="271463" indent="-271463">
              <a:defRPr>
                <a:solidFill>
                  <a:schemeClr val="tx1"/>
                </a:solidFill>
                <a:latin typeface="Arial" charset="0"/>
                <a:cs typeface="Arial" charset="0"/>
              </a:defRPr>
            </a:lvl1pPr>
            <a:lvl2pPr marL="1082675" indent="-457200">
              <a:defRPr>
                <a:solidFill>
                  <a:schemeClr val="tx1"/>
                </a:solidFill>
                <a:latin typeface="Arial" charset="0"/>
                <a:cs typeface="Arial" charset="0"/>
              </a:defRPr>
            </a:lvl2pPr>
            <a:lvl3pPr marL="1719263" indent="-457200">
              <a:defRPr>
                <a:solidFill>
                  <a:schemeClr val="tx1"/>
                </a:solidFill>
                <a:latin typeface="Arial" charset="0"/>
                <a:cs typeface="Arial" charset="0"/>
              </a:defRPr>
            </a:lvl3pPr>
            <a:lvl4pPr marL="2355850" indent="-457200">
              <a:defRPr>
                <a:solidFill>
                  <a:schemeClr val="tx1"/>
                </a:solidFill>
                <a:latin typeface="Arial" charset="0"/>
                <a:cs typeface="Arial" charset="0"/>
              </a:defRPr>
            </a:lvl4pPr>
            <a:lvl5pPr marL="2992438" indent="-457200">
              <a:defRPr>
                <a:solidFill>
                  <a:schemeClr val="tx1"/>
                </a:solidFill>
                <a:latin typeface="Arial" charset="0"/>
                <a:cs typeface="Arial" charset="0"/>
              </a:defRPr>
            </a:lvl5pPr>
            <a:lvl6pPr marL="3449638" indent="-457200" eaLnBrk="0" fontAlgn="base" hangingPunct="0">
              <a:spcBef>
                <a:spcPct val="0"/>
              </a:spcBef>
              <a:spcAft>
                <a:spcPct val="0"/>
              </a:spcAft>
              <a:defRPr>
                <a:solidFill>
                  <a:schemeClr val="tx1"/>
                </a:solidFill>
                <a:latin typeface="Arial" charset="0"/>
                <a:cs typeface="Arial" charset="0"/>
              </a:defRPr>
            </a:lvl6pPr>
            <a:lvl7pPr marL="3906838" indent="-457200" eaLnBrk="0" fontAlgn="base" hangingPunct="0">
              <a:spcBef>
                <a:spcPct val="0"/>
              </a:spcBef>
              <a:spcAft>
                <a:spcPct val="0"/>
              </a:spcAft>
              <a:defRPr>
                <a:solidFill>
                  <a:schemeClr val="tx1"/>
                </a:solidFill>
                <a:latin typeface="Arial" charset="0"/>
                <a:cs typeface="Arial" charset="0"/>
              </a:defRPr>
            </a:lvl7pPr>
            <a:lvl8pPr marL="4364038" indent="-457200" eaLnBrk="0" fontAlgn="base" hangingPunct="0">
              <a:spcBef>
                <a:spcPct val="0"/>
              </a:spcBef>
              <a:spcAft>
                <a:spcPct val="0"/>
              </a:spcAft>
              <a:defRPr>
                <a:solidFill>
                  <a:schemeClr val="tx1"/>
                </a:solidFill>
                <a:latin typeface="Arial" charset="0"/>
                <a:cs typeface="Arial" charset="0"/>
              </a:defRPr>
            </a:lvl8pPr>
            <a:lvl9pPr marL="4821238" indent="-4572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de-DE" altLang="de-DE" sz="1300" b="1">
                <a:solidFill>
                  <a:schemeClr val="bg1"/>
                </a:solidFill>
                <a:latin typeface="Arial Narrow" pitchFamily="34" charset="0"/>
              </a:rPr>
              <a:t>	</a:t>
            </a:r>
            <a:endParaRPr lang="de-DE" altLang="de-DE" sz="1300" b="1">
              <a:solidFill>
                <a:srgbClr val="BED0D2"/>
              </a:solidFill>
              <a:latin typeface="Arial Narrow" pitchFamily="34" charset="0"/>
            </a:endParaRPr>
          </a:p>
        </p:txBody>
      </p:sp>
      <p:sp>
        <p:nvSpPr>
          <p:cNvPr id="6150" name="Datumsplatzhalter 1"/>
          <p:cNvSpPr>
            <a:spLocks noGrp="1"/>
          </p:cNvSpPr>
          <p:nvPr>
            <p:ph type="dt" sz="quarter" idx="10"/>
          </p:nvPr>
        </p:nvSpPr>
        <p:spPr>
          <a:xfrm>
            <a:off x="87313" y="6577013"/>
            <a:ext cx="2808287" cy="476250"/>
          </a:xfrm>
          <a:noFill/>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de-DE" altLang="de-DE" sz="1200" smtClean="0">
                <a:solidFill>
                  <a:srgbClr val="668E96"/>
                </a:solidFill>
                <a:latin typeface="Arial Narrow" pitchFamily="34" charset="0"/>
              </a:rPr>
              <a:t>Dipl.-Geograph Matthias Waltersbacher </a:t>
            </a:r>
          </a:p>
        </p:txBody>
      </p:sp>
      <p:sp>
        <p:nvSpPr>
          <p:cNvPr id="6151" name="Fußzeilenplatzhalter 2"/>
          <p:cNvSpPr txBox="1">
            <a:spLocks/>
          </p:cNvSpPr>
          <p:nvPr/>
        </p:nvSpPr>
        <p:spPr bwMode="auto">
          <a:xfrm>
            <a:off x="3633788" y="6577013"/>
            <a:ext cx="45370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de-DE" altLang="de-DE" sz="1200" dirty="0" smtClean="0">
                <a:solidFill>
                  <a:srgbClr val="668E96"/>
                </a:solidFill>
                <a:latin typeface="Arial Narrow" pitchFamily="34" charset="0"/>
              </a:rPr>
              <a:t>Bundesarbeitskreis Wohnungsmarktbeobachtung, 17.11.2017</a:t>
            </a:r>
            <a:endParaRPr lang="de-DE" altLang="de-DE" sz="1200" dirty="0">
              <a:solidFill>
                <a:srgbClr val="668E96"/>
              </a:solidFill>
              <a:latin typeface="Arial Narrow" pitchFamily="34" charset="0"/>
            </a:endParaRPr>
          </a:p>
        </p:txBody>
      </p:sp>
      <p:sp>
        <p:nvSpPr>
          <p:cNvPr id="6152" name="Foliennummernplatzhalter 3"/>
          <p:cNvSpPr txBox="1">
            <a:spLocks/>
          </p:cNvSpPr>
          <p:nvPr/>
        </p:nvSpPr>
        <p:spPr bwMode="auto">
          <a:xfrm>
            <a:off x="6858000" y="6575425"/>
            <a:ext cx="262731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de-DE" altLang="de-DE" sz="1200">
                <a:solidFill>
                  <a:srgbClr val="004250"/>
                </a:solidFill>
                <a:latin typeface="Arial Narrow" pitchFamily="34" charset="0"/>
              </a:rPr>
              <a:t>	</a:t>
            </a:r>
            <a:r>
              <a:rPr lang="de-DE" altLang="de-DE" sz="1200">
                <a:solidFill>
                  <a:srgbClr val="668E96"/>
                </a:solidFill>
                <a:latin typeface="Arial Narrow" pitchFamily="34" charset="0"/>
              </a:rPr>
              <a:t>                     Folie</a:t>
            </a:r>
          </a:p>
        </p:txBody>
      </p:sp>
      <p:pic>
        <p:nvPicPr>
          <p:cNvPr id="11268" name="Picture 4" descr="C:\Users\Waltersbacher\Desktop\radeln 2017\werkstatt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635685"/>
            <a:ext cx="8082966" cy="3593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53291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rot="-5400000">
            <a:off x="9524" y="-17462"/>
            <a:ext cx="6858001" cy="6877050"/>
          </a:xfrm>
          <a:prstGeom prst="rect">
            <a:avLst/>
          </a:prstGeom>
          <a:solidFill>
            <a:srgbClr val="00425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de-DE" altLang="de-DE" sz="1800"/>
          </a:p>
        </p:txBody>
      </p:sp>
      <p:pic>
        <p:nvPicPr>
          <p:cNvPr id="4099" name="Picture 13" descr="BBSR_geschl_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5463" y="9525"/>
            <a:ext cx="2174875"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 Box 15"/>
          <p:cNvSpPr txBox="1">
            <a:spLocks noChangeArrowheads="1"/>
          </p:cNvSpPr>
          <p:nvPr/>
        </p:nvSpPr>
        <p:spPr bwMode="auto">
          <a:xfrm>
            <a:off x="250825" y="482600"/>
            <a:ext cx="604996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 typeface="Wingdings" pitchFamily="2" charset="2"/>
              <a:buNone/>
            </a:pPr>
            <a:r>
              <a:rPr lang="de-DE" altLang="de-DE" b="1" dirty="0">
                <a:solidFill>
                  <a:schemeClr val="bg1"/>
                </a:solidFill>
                <a:latin typeface="Arial Narrow" pitchFamily="34" charset="0"/>
              </a:rPr>
              <a:t>Entwicklung der Baulandpreise als Engpassfaktor für </a:t>
            </a:r>
            <a:r>
              <a:rPr lang="de-DE" altLang="de-DE" b="1" dirty="0" smtClean="0">
                <a:solidFill>
                  <a:schemeClr val="bg1"/>
                </a:solidFill>
                <a:latin typeface="Arial Narrow" pitchFamily="34" charset="0"/>
              </a:rPr>
              <a:t> bezahlbaren </a:t>
            </a:r>
            <a:r>
              <a:rPr lang="de-DE" altLang="de-DE" b="1" dirty="0">
                <a:solidFill>
                  <a:schemeClr val="bg1"/>
                </a:solidFill>
                <a:latin typeface="Arial Narrow" pitchFamily="34" charset="0"/>
              </a:rPr>
              <a:t>Neubau</a:t>
            </a:r>
          </a:p>
        </p:txBody>
      </p:sp>
      <p:sp>
        <p:nvSpPr>
          <p:cNvPr id="4101" name="Text Box 16"/>
          <p:cNvSpPr txBox="1">
            <a:spLocks noChangeArrowheads="1"/>
          </p:cNvSpPr>
          <p:nvPr/>
        </p:nvSpPr>
        <p:spPr bwMode="auto">
          <a:xfrm>
            <a:off x="250825" y="2452241"/>
            <a:ext cx="5832475" cy="112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lnSpc>
                <a:spcPct val="70000"/>
              </a:lnSpc>
              <a:spcBef>
                <a:spcPct val="50000"/>
              </a:spcBef>
              <a:buFont typeface="Wingdings" pitchFamily="2" charset="2"/>
              <a:buNone/>
            </a:pPr>
            <a:r>
              <a:rPr lang="de-DE" altLang="de-DE" sz="2000" dirty="0">
                <a:solidFill>
                  <a:schemeClr val="bg1"/>
                </a:solidFill>
                <a:latin typeface="Arial Narrow" pitchFamily="34" charset="0"/>
              </a:rPr>
              <a:t>Matthias Waltersbacher</a:t>
            </a:r>
          </a:p>
          <a:p>
            <a:pPr eaLnBrk="1" hangingPunct="1">
              <a:lnSpc>
                <a:spcPct val="70000"/>
              </a:lnSpc>
              <a:spcBef>
                <a:spcPct val="50000"/>
              </a:spcBef>
              <a:buFont typeface="Wingdings" pitchFamily="2" charset="2"/>
              <a:buNone/>
            </a:pPr>
            <a:r>
              <a:rPr lang="de-DE" altLang="de-DE" sz="2000" dirty="0">
                <a:solidFill>
                  <a:schemeClr val="bg1"/>
                </a:solidFill>
                <a:latin typeface="Arial Narrow" pitchFamily="34" charset="0"/>
              </a:rPr>
              <a:t>Referatsleiter Wohnungs- und Immobilienmärkte</a:t>
            </a:r>
          </a:p>
          <a:p>
            <a:pPr eaLnBrk="1" hangingPunct="1">
              <a:lnSpc>
                <a:spcPct val="70000"/>
              </a:lnSpc>
              <a:spcBef>
                <a:spcPct val="50000"/>
              </a:spcBef>
              <a:buFont typeface="Wingdings" pitchFamily="2" charset="2"/>
              <a:buNone/>
            </a:pPr>
            <a:r>
              <a:rPr lang="de-DE" altLang="de-DE" sz="2000" dirty="0">
                <a:solidFill>
                  <a:schemeClr val="bg1"/>
                </a:solidFill>
                <a:latin typeface="Arial Narrow" pitchFamily="34" charset="0"/>
              </a:rPr>
              <a:t>Bundesinstitut für Bau-, Stadt- und Raumforschung, Bonn</a:t>
            </a:r>
            <a:r>
              <a:rPr lang="de-DE" altLang="de-DE" sz="2400" dirty="0">
                <a:solidFill>
                  <a:schemeClr val="bg1"/>
                </a:solidFill>
                <a:latin typeface="Arial Narrow" pitchFamily="34" charset="0"/>
              </a:rPr>
              <a:t> </a:t>
            </a:r>
          </a:p>
        </p:txBody>
      </p:sp>
      <p:sp>
        <p:nvSpPr>
          <p:cNvPr id="4102" name="Text Box 17"/>
          <p:cNvSpPr txBox="1">
            <a:spLocks noChangeArrowheads="1"/>
          </p:cNvSpPr>
          <p:nvPr/>
        </p:nvSpPr>
        <p:spPr bwMode="auto">
          <a:xfrm>
            <a:off x="250825" y="4914900"/>
            <a:ext cx="6229350"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lnSpc>
                <a:spcPct val="80000"/>
              </a:lnSpc>
              <a:spcBef>
                <a:spcPct val="50000"/>
              </a:spcBef>
              <a:buFont typeface="Wingdings" pitchFamily="2" charset="2"/>
              <a:buNone/>
            </a:pPr>
            <a:r>
              <a:rPr lang="de-DE" altLang="de-DE" sz="2000" dirty="0" smtClean="0">
                <a:solidFill>
                  <a:schemeClr val="bg1"/>
                </a:solidFill>
                <a:latin typeface="Arial Narrow" pitchFamily="34" charset="0"/>
              </a:rPr>
              <a:t>Bundesarbeitskreis Wohnungsmarktbeobachtung</a:t>
            </a:r>
          </a:p>
          <a:p>
            <a:pPr eaLnBrk="1" hangingPunct="1">
              <a:lnSpc>
                <a:spcPct val="80000"/>
              </a:lnSpc>
              <a:spcBef>
                <a:spcPct val="50000"/>
              </a:spcBef>
              <a:buFont typeface="Wingdings" pitchFamily="2" charset="2"/>
              <a:buNone/>
            </a:pPr>
            <a:r>
              <a:rPr lang="de-DE" altLang="de-DE" sz="2000" dirty="0" smtClean="0">
                <a:solidFill>
                  <a:schemeClr val="bg1"/>
                </a:solidFill>
                <a:latin typeface="Arial Narrow" pitchFamily="34" charset="0"/>
              </a:rPr>
              <a:t>Herbsttagung 2017 bei der Investitionsbank Sachsen-Anhalt</a:t>
            </a:r>
          </a:p>
          <a:p>
            <a:pPr eaLnBrk="1" hangingPunct="1">
              <a:lnSpc>
                <a:spcPct val="80000"/>
              </a:lnSpc>
              <a:spcBef>
                <a:spcPct val="50000"/>
              </a:spcBef>
              <a:buFont typeface="Wingdings" pitchFamily="2" charset="2"/>
              <a:buNone/>
            </a:pPr>
            <a:r>
              <a:rPr lang="de-DE" altLang="de-DE" sz="2000" dirty="0" smtClean="0">
                <a:solidFill>
                  <a:schemeClr val="bg1"/>
                </a:solidFill>
                <a:latin typeface="Arial Narrow" pitchFamily="34" charset="0"/>
              </a:rPr>
              <a:t>Magdeburg, 17.11.2017</a:t>
            </a:r>
            <a:endParaRPr lang="de-DE" altLang="de-DE" sz="2000" dirty="0">
              <a:solidFill>
                <a:schemeClr val="bg1"/>
              </a:solidFill>
              <a:latin typeface="Arial Narrow"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ußzeilenplatzhalter 2"/>
          <p:cNvSpPr>
            <a:spLocks noGrp="1"/>
          </p:cNvSpPr>
          <p:nvPr>
            <p:ph type="ftr" sz="quarter" idx="11"/>
          </p:nvPr>
        </p:nvSpPr>
        <p:spPr>
          <a:noFill/>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de-DE" altLang="de-DE" sz="1200" smtClean="0">
                <a:solidFill>
                  <a:srgbClr val="004250"/>
                </a:solidFill>
                <a:latin typeface="Arial Narrow" pitchFamily="34" charset="0"/>
              </a:rPr>
              <a:t>    </a:t>
            </a:r>
          </a:p>
        </p:txBody>
      </p:sp>
      <p:sp>
        <p:nvSpPr>
          <p:cNvPr id="16387" name="Rectangle 2"/>
          <p:cNvSpPr>
            <a:spLocks noChangeArrowheads="1"/>
          </p:cNvSpPr>
          <p:nvPr/>
        </p:nvSpPr>
        <p:spPr bwMode="auto">
          <a:xfrm rot="-5400000">
            <a:off x="1691481" y="-854868"/>
            <a:ext cx="5761037" cy="9144000"/>
          </a:xfrm>
          <a:prstGeom prst="rect">
            <a:avLst/>
          </a:prstGeom>
          <a:solidFill>
            <a:srgbClr val="BED0D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de-DE" altLang="de-DE" sz="1800"/>
          </a:p>
        </p:txBody>
      </p:sp>
      <p:sp>
        <p:nvSpPr>
          <p:cNvPr id="16388" name="Text Box 5"/>
          <p:cNvSpPr txBox="1">
            <a:spLocks noChangeArrowheads="1"/>
          </p:cNvSpPr>
          <p:nvPr/>
        </p:nvSpPr>
        <p:spPr bwMode="auto">
          <a:xfrm>
            <a:off x="7308850" y="1341438"/>
            <a:ext cx="1835150" cy="5216525"/>
          </a:xfrm>
          <a:prstGeom prst="rect">
            <a:avLst/>
          </a:prstGeom>
          <a:noFill/>
          <a:ln>
            <a:noFill/>
          </a:ln>
          <a:effectLst/>
          <a:extLst>
            <a:ext uri="{909E8E84-426E-40DD-AFC4-6F175D3DCCD1}">
              <a14:hiddenFill xmlns:a14="http://schemas.microsoft.com/office/drawing/2010/main">
                <a:solidFill>
                  <a:srgbClr val="BED0D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550800"/>
          <a:lstStyle>
            <a:lvl1pPr marL="271463" indent="-271463">
              <a:defRPr>
                <a:solidFill>
                  <a:schemeClr val="tx1"/>
                </a:solidFill>
                <a:latin typeface="Arial" charset="0"/>
                <a:cs typeface="Arial" charset="0"/>
              </a:defRPr>
            </a:lvl1pPr>
            <a:lvl2pPr marL="1082675" indent="-457200">
              <a:defRPr>
                <a:solidFill>
                  <a:schemeClr val="tx1"/>
                </a:solidFill>
                <a:latin typeface="Arial" charset="0"/>
                <a:cs typeface="Arial" charset="0"/>
              </a:defRPr>
            </a:lvl2pPr>
            <a:lvl3pPr marL="1719263" indent="-457200">
              <a:defRPr>
                <a:solidFill>
                  <a:schemeClr val="tx1"/>
                </a:solidFill>
                <a:latin typeface="Arial" charset="0"/>
                <a:cs typeface="Arial" charset="0"/>
              </a:defRPr>
            </a:lvl3pPr>
            <a:lvl4pPr marL="2355850" indent="-457200">
              <a:defRPr>
                <a:solidFill>
                  <a:schemeClr val="tx1"/>
                </a:solidFill>
                <a:latin typeface="Arial" charset="0"/>
                <a:cs typeface="Arial" charset="0"/>
              </a:defRPr>
            </a:lvl4pPr>
            <a:lvl5pPr marL="2992438" indent="-457200">
              <a:defRPr>
                <a:solidFill>
                  <a:schemeClr val="tx1"/>
                </a:solidFill>
                <a:latin typeface="Arial" charset="0"/>
                <a:cs typeface="Arial" charset="0"/>
              </a:defRPr>
            </a:lvl5pPr>
            <a:lvl6pPr marL="3449638" indent="-457200" eaLnBrk="0" fontAlgn="base" hangingPunct="0">
              <a:spcBef>
                <a:spcPct val="0"/>
              </a:spcBef>
              <a:spcAft>
                <a:spcPct val="0"/>
              </a:spcAft>
              <a:defRPr>
                <a:solidFill>
                  <a:schemeClr val="tx1"/>
                </a:solidFill>
                <a:latin typeface="Arial" charset="0"/>
                <a:cs typeface="Arial" charset="0"/>
              </a:defRPr>
            </a:lvl6pPr>
            <a:lvl7pPr marL="3906838" indent="-457200" eaLnBrk="0" fontAlgn="base" hangingPunct="0">
              <a:spcBef>
                <a:spcPct val="0"/>
              </a:spcBef>
              <a:spcAft>
                <a:spcPct val="0"/>
              </a:spcAft>
              <a:defRPr>
                <a:solidFill>
                  <a:schemeClr val="tx1"/>
                </a:solidFill>
                <a:latin typeface="Arial" charset="0"/>
                <a:cs typeface="Arial" charset="0"/>
              </a:defRPr>
            </a:lvl7pPr>
            <a:lvl8pPr marL="4364038" indent="-457200" eaLnBrk="0" fontAlgn="base" hangingPunct="0">
              <a:spcBef>
                <a:spcPct val="0"/>
              </a:spcBef>
              <a:spcAft>
                <a:spcPct val="0"/>
              </a:spcAft>
              <a:defRPr>
                <a:solidFill>
                  <a:schemeClr val="tx1"/>
                </a:solidFill>
                <a:latin typeface="Arial" charset="0"/>
                <a:cs typeface="Arial" charset="0"/>
              </a:defRPr>
            </a:lvl8pPr>
            <a:lvl9pPr marL="4821238" indent="-4572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de-DE" altLang="de-DE" sz="1300" b="1">
                <a:solidFill>
                  <a:schemeClr val="bg1"/>
                </a:solidFill>
                <a:latin typeface="Arial Narrow" pitchFamily="34" charset="0"/>
              </a:rPr>
              <a:t>	</a:t>
            </a:r>
            <a:endParaRPr lang="de-DE" altLang="de-DE" sz="1300" b="1">
              <a:solidFill>
                <a:srgbClr val="BED0D2"/>
              </a:solidFill>
              <a:latin typeface="Arial Narrow" pitchFamily="34" charset="0"/>
            </a:endParaRPr>
          </a:p>
        </p:txBody>
      </p:sp>
      <p:sp>
        <p:nvSpPr>
          <p:cNvPr id="16389" name="Datumsplatzhalter 1"/>
          <p:cNvSpPr>
            <a:spLocks noGrp="1"/>
          </p:cNvSpPr>
          <p:nvPr>
            <p:ph type="dt" sz="quarter" idx="10"/>
          </p:nvPr>
        </p:nvSpPr>
        <p:spPr>
          <a:xfrm>
            <a:off x="87313" y="6577013"/>
            <a:ext cx="2808287" cy="476250"/>
          </a:xfrm>
          <a:noFill/>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de-DE" altLang="de-DE" sz="1200" smtClean="0">
                <a:solidFill>
                  <a:srgbClr val="668E96"/>
                </a:solidFill>
                <a:latin typeface="Arial Narrow" pitchFamily="34" charset="0"/>
              </a:rPr>
              <a:t>Dipl.-Geograph Matthias Waltersbacher </a:t>
            </a:r>
          </a:p>
        </p:txBody>
      </p:sp>
      <p:sp>
        <p:nvSpPr>
          <p:cNvPr id="16390" name="Fußzeilenplatzhalter 2"/>
          <p:cNvSpPr txBox="1">
            <a:spLocks/>
          </p:cNvSpPr>
          <p:nvPr/>
        </p:nvSpPr>
        <p:spPr bwMode="auto">
          <a:xfrm>
            <a:off x="3633788" y="6577013"/>
            <a:ext cx="45370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de-DE" altLang="de-DE" sz="1200" dirty="0" smtClean="0">
                <a:solidFill>
                  <a:srgbClr val="668E96"/>
                </a:solidFill>
                <a:latin typeface="Arial Narrow" pitchFamily="34" charset="0"/>
              </a:rPr>
              <a:t>Bundesarbeitskreis Wohnungsmarktbeobachtung, 17.11.2017</a:t>
            </a:r>
            <a:endParaRPr lang="de-DE" altLang="de-DE" sz="1200" dirty="0">
              <a:solidFill>
                <a:srgbClr val="668E96"/>
              </a:solidFill>
              <a:latin typeface="Arial Narrow" pitchFamily="34" charset="0"/>
            </a:endParaRPr>
          </a:p>
        </p:txBody>
      </p:sp>
      <p:sp>
        <p:nvSpPr>
          <p:cNvPr id="16391" name="Foliennummernplatzhalter 3"/>
          <p:cNvSpPr txBox="1">
            <a:spLocks/>
          </p:cNvSpPr>
          <p:nvPr/>
        </p:nvSpPr>
        <p:spPr bwMode="auto">
          <a:xfrm>
            <a:off x="6858000" y="6575425"/>
            <a:ext cx="262731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de-DE" altLang="de-DE" sz="1200">
                <a:solidFill>
                  <a:srgbClr val="004250"/>
                </a:solidFill>
                <a:latin typeface="Arial Narrow" pitchFamily="34" charset="0"/>
              </a:rPr>
              <a:t>	</a:t>
            </a:r>
            <a:r>
              <a:rPr lang="de-DE" altLang="de-DE" sz="1200">
                <a:solidFill>
                  <a:srgbClr val="668E96"/>
                </a:solidFill>
                <a:latin typeface="Arial Narrow" pitchFamily="34" charset="0"/>
              </a:rPr>
              <a:t>                     Folie</a:t>
            </a:r>
          </a:p>
        </p:txBody>
      </p:sp>
      <p:sp>
        <p:nvSpPr>
          <p:cNvPr id="16393" name="Text Box 4"/>
          <p:cNvSpPr txBox="1">
            <a:spLocks noChangeArrowheads="1"/>
          </p:cNvSpPr>
          <p:nvPr/>
        </p:nvSpPr>
        <p:spPr bwMode="auto">
          <a:xfrm>
            <a:off x="323850" y="147638"/>
            <a:ext cx="608647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de-DE" altLang="de-DE" sz="2400" b="1">
                <a:solidFill>
                  <a:srgbClr val="668E96"/>
                </a:solidFill>
                <a:latin typeface="Arial Narrow" pitchFamily="34" charset="0"/>
              </a:rPr>
              <a:t>Analyse Baulandpreise</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582" y="1026700"/>
            <a:ext cx="8342834" cy="5380864"/>
          </a:xfrm>
          <a:prstGeom prst="rect">
            <a:avLst/>
          </a:prstGeom>
          <a:solidFill>
            <a:schemeClr val="bg1">
              <a:lumMod val="85000"/>
            </a:schemeClr>
          </a:solidFill>
          <a:ln>
            <a:noFill/>
          </a:ln>
          <a:effectLst/>
        </p:spPr>
      </p:pic>
    </p:spTree>
    <p:extLst>
      <p:ext uri="{BB962C8B-B14F-4D97-AF65-F5344CB8AC3E}">
        <p14:creationId xmlns:p14="http://schemas.microsoft.com/office/powerpoint/2010/main" val="40119422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ußzeilenplatzhalter 2"/>
          <p:cNvSpPr>
            <a:spLocks noGrp="1"/>
          </p:cNvSpPr>
          <p:nvPr>
            <p:ph type="ftr" sz="quarter" idx="11"/>
          </p:nvPr>
        </p:nvSpPr>
        <p:spPr>
          <a:noFill/>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de-DE" altLang="de-DE" sz="1200" smtClean="0">
                <a:solidFill>
                  <a:srgbClr val="004250"/>
                </a:solidFill>
                <a:latin typeface="Arial Narrow" pitchFamily="34" charset="0"/>
              </a:rPr>
              <a:t>    </a:t>
            </a:r>
          </a:p>
        </p:txBody>
      </p:sp>
      <p:sp>
        <p:nvSpPr>
          <p:cNvPr id="16387" name="Rectangle 2"/>
          <p:cNvSpPr>
            <a:spLocks noChangeArrowheads="1"/>
          </p:cNvSpPr>
          <p:nvPr/>
        </p:nvSpPr>
        <p:spPr bwMode="auto">
          <a:xfrm rot="-5400000">
            <a:off x="1691481" y="-854868"/>
            <a:ext cx="5761037" cy="9144000"/>
          </a:xfrm>
          <a:prstGeom prst="rect">
            <a:avLst/>
          </a:prstGeom>
          <a:solidFill>
            <a:srgbClr val="BED0D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de-DE" altLang="de-DE" sz="1800"/>
          </a:p>
        </p:txBody>
      </p:sp>
      <p:sp>
        <p:nvSpPr>
          <p:cNvPr id="16388" name="Text Box 5"/>
          <p:cNvSpPr txBox="1">
            <a:spLocks noChangeArrowheads="1"/>
          </p:cNvSpPr>
          <p:nvPr/>
        </p:nvSpPr>
        <p:spPr bwMode="auto">
          <a:xfrm>
            <a:off x="7308850" y="1341438"/>
            <a:ext cx="1835150" cy="5216525"/>
          </a:xfrm>
          <a:prstGeom prst="rect">
            <a:avLst/>
          </a:prstGeom>
          <a:noFill/>
          <a:ln>
            <a:noFill/>
          </a:ln>
          <a:effectLst/>
          <a:extLst>
            <a:ext uri="{909E8E84-426E-40DD-AFC4-6F175D3DCCD1}">
              <a14:hiddenFill xmlns:a14="http://schemas.microsoft.com/office/drawing/2010/main">
                <a:solidFill>
                  <a:srgbClr val="BED0D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550800"/>
          <a:lstStyle>
            <a:lvl1pPr marL="271463" indent="-271463">
              <a:defRPr>
                <a:solidFill>
                  <a:schemeClr val="tx1"/>
                </a:solidFill>
                <a:latin typeface="Arial" charset="0"/>
                <a:cs typeface="Arial" charset="0"/>
              </a:defRPr>
            </a:lvl1pPr>
            <a:lvl2pPr marL="1082675" indent="-457200">
              <a:defRPr>
                <a:solidFill>
                  <a:schemeClr val="tx1"/>
                </a:solidFill>
                <a:latin typeface="Arial" charset="0"/>
                <a:cs typeface="Arial" charset="0"/>
              </a:defRPr>
            </a:lvl2pPr>
            <a:lvl3pPr marL="1719263" indent="-457200">
              <a:defRPr>
                <a:solidFill>
                  <a:schemeClr val="tx1"/>
                </a:solidFill>
                <a:latin typeface="Arial" charset="0"/>
                <a:cs typeface="Arial" charset="0"/>
              </a:defRPr>
            </a:lvl3pPr>
            <a:lvl4pPr marL="2355850" indent="-457200">
              <a:defRPr>
                <a:solidFill>
                  <a:schemeClr val="tx1"/>
                </a:solidFill>
                <a:latin typeface="Arial" charset="0"/>
                <a:cs typeface="Arial" charset="0"/>
              </a:defRPr>
            </a:lvl4pPr>
            <a:lvl5pPr marL="2992438" indent="-457200">
              <a:defRPr>
                <a:solidFill>
                  <a:schemeClr val="tx1"/>
                </a:solidFill>
                <a:latin typeface="Arial" charset="0"/>
                <a:cs typeface="Arial" charset="0"/>
              </a:defRPr>
            </a:lvl5pPr>
            <a:lvl6pPr marL="3449638" indent="-457200" eaLnBrk="0" fontAlgn="base" hangingPunct="0">
              <a:spcBef>
                <a:spcPct val="0"/>
              </a:spcBef>
              <a:spcAft>
                <a:spcPct val="0"/>
              </a:spcAft>
              <a:defRPr>
                <a:solidFill>
                  <a:schemeClr val="tx1"/>
                </a:solidFill>
                <a:latin typeface="Arial" charset="0"/>
                <a:cs typeface="Arial" charset="0"/>
              </a:defRPr>
            </a:lvl6pPr>
            <a:lvl7pPr marL="3906838" indent="-457200" eaLnBrk="0" fontAlgn="base" hangingPunct="0">
              <a:spcBef>
                <a:spcPct val="0"/>
              </a:spcBef>
              <a:spcAft>
                <a:spcPct val="0"/>
              </a:spcAft>
              <a:defRPr>
                <a:solidFill>
                  <a:schemeClr val="tx1"/>
                </a:solidFill>
                <a:latin typeface="Arial" charset="0"/>
                <a:cs typeface="Arial" charset="0"/>
              </a:defRPr>
            </a:lvl7pPr>
            <a:lvl8pPr marL="4364038" indent="-457200" eaLnBrk="0" fontAlgn="base" hangingPunct="0">
              <a:spcBef>
                <a:spcPct val="0"/>
              </a:spcBef>
              <a:spcAft>
                <a:spcPct val="0"/>
              </a:spcAft>
              <a:defRPr>
                <a:solidFill>
                  <a:schemeClr val="tx1"/>
                </a:solidFill>
                <a:latin typeface="Arial" charset="0"/>
                <a:cs typeface="Arial" charset="0"/>
              </a:defRPr>
            </a:lvl8pPr>
            <a:lvl9pPr marL="4821238" indent="-4572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de-DE" altLang="de-DE" sz="1300" b="1">
                <a:solidFill>
                  <a:schemeClr val="bg1"/>
                </a:solidFill>
                <a:latin typeface="Arial Narrow" pitchFamily="34" charset="0"/>
              </a:rPr>
              <a:t>	</a:t>
            </a:r>
            <a:endParaRPr lang="de-DE" altLang="de-DE" sz="1300" b="1">
              <a:solidFill>
                <a:srgbClr val="BED0D2"/>
              </a:solidFill>
              <a:latin typeface="Arial Narrow" pitchFamily="34" charset="0"/>
            </a:endParaRPr>
          </a:p>
        </p:txBody>
      </p:sp>
      <p:sp>
        <p:nvSpPr>
          <p:cNvPr id="16389" name="Datumsplatzhalter 1"/>
          <p:cNvSpPr>
            <a:spLocks noGrp="1"/>
          </p:cNvSpPr>
          <p:nvPr>
            <p:ph type="dt" sz="quarter" idx="10"/>
          </p:nvPr>
        </p:nvSpPr>
        <p:spPr>
          <a:xfrm>
            <a:off x="87313" y="6577013"/>
            <a:ext cx="2808287" cy="476250"/>
          </a:xfrm>
          <a:noFill/>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de-DE" altLang="de-DE" sz="1200" smtClean="0">
                <a:solidFill>
                  <a:srgbClr val="668E96"/>
                </a:solidFill>
                <a:latin typeface="Arial Narrow" pitchFamily="34" charset="0"/>
              </a:rPr>
              <a:t>Dipl.-Geograph Matthias Waltersbacher </a:t>
            </a:r>
          </a:p>
        </p:txBody>
      </p:sp>
      <p:sp>
        <p:nvSpPr>
          <p:cNvPr id="16390" name="Fußzeilenplatzhalter 2"/>
          <p:cNvSpPr txBox="1">
            <a:spLocks/>
          </p:cNvSpPr>
          <p:nvPr/>
        </p:nvSpPr>
        <p:spPr bwMode="auto">
          <a:xfrm>
            <a:off x="3633788" y="6577013"/>
            <a:ext cx="45370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de-DE" altLang="de-DE" sz="1200" dirty="0" smtClean="0">
                <a:solidFill>
                  <a:srgbClr val="668E96"/>
                </a:solidFill>
                <a:latin typeface="Arial Narrow" pitchFamily="34" charset="0"/>
              </a:rPr>
              <a:t>Bundesarbeitskreis Wohnungsmarktbeobachtung, 17.11.2017</a:t>
            </a:r>
            <a:endParaRPr lang="de-DE" altLang="de-DE" sz="1200" dirty="0">
              <a:solidFill>
                <a:srgbClr val="668E96"/>
              </a:solidFill>
              <a:latin typeface="Arial Narrow" pitchFamily="34" charset="0"/>
            </a:endParaRPr>
          </a:p>
        </p:txBody>
      </p:sp>
      <p:sp>
        <p:nvSpPr>
          <p:cNvPr id="16391" name="Foliennummernplatzhalter 3"/>
          <p:cNvSpPr txBox="1">
            <a:spLocks/>
          </p:cNvSpPr>
          <p:nvPr/>
        </p:nvSpPr>
        <p:spPr bwMode="auto">
          <a:xfrm>
            <a:off x="6858000" y="6575425"/>
            <a:ext cx="262731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de-DE" altLang="de-DE" sz="1200">
                <a:solidFill>
                  <a:srgbClr val="004250"/>
                </a:solidFill>
                <a:latin typeface="Arial Narrow" pitchFamily="34" charset="0"/>
              </a:rPr>
              <a:t>	</a:t>
            </a:r>
            <a:r>
              <a:rPr lang="de-DE" altLang="de-DE" sz="1200">
                <a:solidFill>
                  <a:srgbClr val="668E96"/>
                </a:solidFill>
                <a:latin typeface="Arial Narrow" pitchFamily="34" charset="0"/>
              </a:rPr>
              <a:t>                     Folie</a:t>
            </a:r>
          </a:p>
        </p:txBody>
      </p:sp>
      <p:sp>
        <p:nvSpPr>
          <p:cNvPr id="16393" name="Text Box 4"/>
          <p:cNvSpPr txBox="1">
            <a:spLocks noChangeArrowheads="1"/>
          </p:cNvSpPr>
          <p:nvPr/>
        </p:nvSpPr>
        <p:spPr bwMode="auto">
          <a:xfrm>
            <a:off x="323850" y="147638"/>
            <a:ext cx="608647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de-DE" altLang="de-DE" sz="2400" b="1">
                <a:solidFill>
                  <a:srgbClr val="668E96"/>
                </a:solidFill>
                <a:latin typeface="Arial Narrow" pitchFamily="34" charset="0"/>
              </a:rPr>
              <a:t>Analyse Baulandpreise</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977210"/>
            <a:ext cx="8574525" cy="5530298"/>
          </a:xfrm>
          <a:prstGeom prst="rect">
            <a:avLst/>
          </a:prstGeom>
          <a:solidFill>
            <a:schemeClr val="bg1">
              <a:lumMod val="85000"/>
            </a:schemeClr>
          </a:solidFill>
          <a:ln>
            <a:noFill/>
          </a:ln>
          <a:effectLst/>
        </p:spPr>
      </p:pic>
    </p:spTree>
    <p:extLst>
      <p:ext uri="{BB962C8B-B14F-4D97-AF65-F5344CB8AC3E}">
        <p14:creationId xmlns:p14="http://schemas.microsoft.com/office/powerpoint/2010/main" val="9810817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ußzeilenplatzhalter 2"/>
          <p:cNvSpPr>
            <a:spLocks noGrp="1"/>
          </p:cNvSpPr>
          <p:nvPr>
            <p:ph type="ftr" sz="quarter" idx="11"/>
          </p:nvPr>
        </p:nvSpPr>
        <p:spPr>
          <a:noFill/>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de-DE" altLang="de-DE" sz="1200" smtClean="0">
                <a:solidFill>
                  <a:srgbClr val="004250"/>
                </a:solidFill>
                <a:latin typeface="Arial Narrow" pitchFamily="34" charset="0"/>
              </a:rPr>
              <a:t>    </a:t>
            </a:r>
          </a:p>
        </p:txBody>
      </p:sp>
      <p:sp>
        <p:nvSpPr>
          <p:cNvPr id="16387" name="Rectangle 2"/>
          <p:cNvSpPr>
            <a:spLocks noChangeArrowheads="1"/>
          </p:cNvSpPr>
          <p:nvPr/>
        </p:nvSpPr>
        <p:spPr bwMode="auto">
          <a:xfrm rot="-5400000">
            <a:off x="1691481" y="-854868"/>
            <a:ext cx="5761037" cy="9144000"/>
          </a:xfrm>
          <a:prstGeom prst="rect">
            <a:avLst/>
          </a:prstGeom>
          <a:solidFill>
            <a:srgbClr val="BED0D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de-DE" altLang="de-DE" sz="1800"/>
          </a:p>
        </p:txBody>
      </p:sp>
      <p:sp>
        <p:nvSpPr>
          <p:cNvPr id="16388" name="Text Box 5"/>
          <p:cNvSpPr txBox="1">
            <a:spLocks noChangeArrowheads="1"/>
          </p:cNvSpPr>
          <p:nvPr/>
        </p:nvSpPr>
        <p:spPr bwMode="auto">
          <a:xfrm>
            <a:off x="7308850" y="1341438"/>
            <a:ext cx="1835150" cy="5216525"/>
          </a:xfrm>
          <a:prstGeom prst="rect">
            <a:avLst/>
          </a:prstGeom>
          <a:noFill/>
          <a:ln>
            <a:noFill/>
          </a:ln>
          <a:effectLst/>
          <a:extLst>
            <a:ext uri="{909E8E84-426E-40DD-AFC4-6F175D3DCCD1}">
              <a14:hiddenFill xmlns:a14="http://schemas.microsoft.com/office/drawing/2010/main">
                <a:solidFill>
                  <a:srgbClr val="BED0D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550800"/>
          <a:lstStyle>
            <a:lvl1pPr marL="271463" indent="-271463">
              <a:defRPr>
                <a:solidFill>
                  <a:schemeClr val="tx1"/>
                </a:solidFill>
                <a:latin typeface="Arial" charset="0"/>
                <a:cs typeface="Arial" charset="0"/>
              </a:defRPr>
            </a:lvl1pPr>
            <a:lvl2pPr marL="1082675" indent="-457200">
              <a:defRPr>
                <a:solidFill>
                  <a:schemeClr val="tx1"/>
                </a:solidFill>
                <a:latin typeface="Arial" charset="0"/>
                <a:cs typeface="Arial" charset="0"/>
              </a:defRPr>
            </a:lvl2pPr>
            <a:lvl3pPr marL="1719263" indent="-457200">
              <a:defRPr>
                <a:solidFill>
                  <a:schemeClr val="tx1"/>
                </a:solidFill>
                <a:latin typeface="Arial" charset="0"/>
                <a:cs typeface="Arial" charset="0"/>
              </a:defRPr>
            </a:lvl3pPr>
            <a:lvl4pPr marL="2355850" indent="-457200">
              <a:defRPr>
                <a:solidFill>
                  <a:schemeClr val="tx1"/>
                </a:solidFill>
                <a:latin typeface="Arial" charset="0"/>
                <a:cs typeface="Arial" charset="0"/>
              </a:defRPr>
            </a:lvl4pPr>
            <a:lvl5pPr marL="2992438" indent="-457200">
              <a:defRPr>
                <a:solidFill>
                  <a:schemeClr val="tx1"/>
                </a:solidFill>
                <a:latin typeface="Arial" charset="0"/>
                <a:cs typeface="Arial" charset="0"/>
              </a:defRPr>
            </a:lvl5pPr>
            <a:lvl6pPr marL="3449638" indent="-457200" eaLnBrk="0" fontAlgn="base" hangingPunct="0">
              <a:spcBef>
                <a:spcPct val="0"/>
              </a:spcBef>
              <a:spcAft>
                <a:spcPct val="0"/>
              </a:spcAft>
              <a:defRPr>
                <a:solidFill>
                  <a:schemeClr val="tx1"/>
                </a:solidFill>
                <a:latin typeface="Arial" charset="0"/>
                <a:cs typeface="Arial" charset="0"/>
              </a:defRPr>
            </a:lvl6pPr>
            <a:lvl7pPr marL="3906838" indent="-457200" eaLnBrk="0" fontAlgn="base" hangingPunct="0">
              <a:spcBef>
                <a:spcPct val="0"/>
              </a:spcBef>
              <a:spcAft>
                <a:spcPct val="0"/>
              </a:spcAft>
              <a:defRPr>
                <a:solidFill>
                  <a:schemeClr val="tx1"/>
                </a:solidFill>
                <a:latin typeface="Arial" charset="0"/>
                <a:cs typeface="Arial" charset="0"/>
              </a:defRPr>
            </a:lvl7pPr>
            <a:lvl8pPr marL="4364038" indent="-457200" eaLnBrk="0" fontAlgn="base" hangingPunct="0">
              <a:spcBef>
                <a:spcPct val="0"/>
              </a:spcBef>
              <a:spcAft>
                <a:spcPct val="0"/>
              </a:spcAft>
              <a:defRPr>
                <a:solidFill>
                  <a:schemeClr val="tx1"/>
                </a:solidFill>
                <a:latin typeface="Arial" charset="0"/>
                <a:cs typeface="Arial" charset="0"/>
              </a:defRPr>
            </a:lvl8pPr>
            <a:lvl9pPr marL="4821238" indent="-4572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de-DE" altLang="de-DE" sz="1300" b="1">
                <a:solidFill>
                  <a:schemeClr val="bg1"/>
                </a:solidFill>
                <a:latin typeface="Arial Narrow" pitchFamily="34" charset="0"/>
              </a:rPr>
              <a:t>	</a:t>
            </a:r>
            <a:endParaRPr lang="de-DE" altLang="de-DE" sz="1300" b="1">
              <a:solidFill>
                <a:srgbClr val="BED0D2"/>
              </a:solidFill>
              <a:latin typeface="Arial Narrow" pitchFamily="34" charset="0"/>
            </a:endParaRPr>
          </a:p>
        </p:txBody>
      </p:sp>
      <p:sp>
        <p:nvSpPr>
          <p:cNvPr id="16389" name="Datumsplatzhalter 1"/>
          <p:cNvSpPr>
            <a:spLocks noGrp="1"/>
          </p:cNvSpPr>
          <p:nvPr>
            <p:ph type="dt" sz="quarter" idx="10"/>
          </p:nvPr>
        </p:nvSpPr>
        <p:spPr>
          <a:xfrm>
            <a:off x="87313" y="6577013"/>
            <a:ext cx="2808287" cy="476250"/>
          </a:xfrm>
          <a:noFill/>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de-DE" altLang="de-DE" sz="1200" smtClean="0">
                <a:solidFill>
                  <a:srgbClr val="668E96"/>
                </a:solidFill>
                <a:latin typeface="Arial Narrow" pitchFamily="34" charset="0"/>
              </a:rPr>
              <a:t>Dipl.-Geograph Matthias Waltersbacher </a:t>
            </a:r>
          </a:p>
        </p:txBody>
      </p:sp>
      <p:sp>
        <p:nvSpPr>
          <p:cNvPr id="16390" name="Fußzeilenplatzhalter 2"/>
          <p:cNvSpPr txBox="1">
            <a:spLocks/>
          </p:cNvSpPr>
          <p:nvPr/>
        </p:nvSpPr>
        <p:spPr bwMode="auto">
          <a:xfrm>
            <a:off x="3633788" y="6577013"/>
            <a:ext cx="45370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de-DE" altLang="de-DE" sz="1200" dirty="0" smtClean="0">
                <a:solidFill>
                  <a:srgbClr val="668E96"/>
                </a:solidFill>
                <a:latin typeface="Arial Narrow" pitchFamily="34" charset="0"/>
              </a:rPr>
              <a:t>Bundesarbeitskreis Wohnungsmarktbeobachtung, 17.11.2017</a:t>
            </a:r>
            <a:endParaRPr lang="de-DE" altLang="de-DE" sz="1200" dirty="0">
              <a:solidFill>
                <a:srgbClr val="668E96"/>
              </a:solidFill>
              <a:latin typeface="Arial Narrow" pitchFamily="34" charset="0"/>
            </a:endParaRPr>
          </a:p>
        </p:txBody>
      </p:sp>
      <p:sp>
        <p:nvSpPr>
          <p:cNvPr id="16391" name="Foliennummernplatzhalter 3"/>
          <p:cNvSpPr txBox="1">
            <a:spLocks/>
          </p:cNvSpPr>
          <p:nvPr/>
        </p:nvSpPr>
        <p:spPr bwMode="auto">
          <a:xfrm>
            <a:off x="6858000" y="6575425"/>
            <a:ext cx="262731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de-DE" altLang="de-DE" sz="1200">
                <a:solidFill>
                  <a:srgbClr val="004250"/>
                </a:solidFill>
                <a:latin typeface="Arial Narrow" pitchFamily="34" charset="0"/>
              </a:rPr>
              <a:t>	</a:t>
            </a:r>
            <a:r>
              <a:rPr lang="de-DE" altLang="de-DE" sz="1200">
                <a:solidFill>
                  <a:srgbClr val="668E96"/>
                </a:solidFill>
                <a:latin typeface="Arial Narrow" pitchFamily="34" charset="0"/>
              </a:rPr>
              <a:t>                     Folie</a:t>
            </a:r>
          </a:p>
        </p:txBody>
      </p:sp>
      <p:sp>
        <p:nvSpPr>
          <p:cNvPr id="16393" name="Text Box 4"/>
          <p:cNvSpPr txBox="1">
            <a:spLocks noChangeArrowheads="1"/>
          </p:cNvSpPr>
          <p:nvPr/>
        </p:nvSpPr>
        <p:spPr bwMode="auto">
          <a:xfrm>
            <a:off x="323850" y="147638"/>
            <a:ext cx="608647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de-DE" altLang="de-DE" sz="2400" b="1">
                <a:solidFill>
                  <a:srgbClr val="668E96"/>
                </a:solidFill>
                <a:latin typeface="Arial Narrow" pitchFamily="34" charset="0"/>
              </a:rPr>
              <a:t>Analyse Baulandpreise</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728" y="1014765"/>
            <a:ext cx="8392542" cy="5412924"/>
          </a:xfrm>
          <a:prstGeom prst="rect">
            <a:avLst/>
          </a:prstGeom>
          <a:solidFill>
            <a:schemeClr val="bg1">
              <a:lumMod val="85000"/>
            </a:schemeClr>
          </a:solidFill>
          <a:ln>
            <a:noFill/>
          </a:ln>
          <a:effectLst/>
        </p:spPr>
      </p:pic>
    </p:spTree>
    <p:extLst>
      <p:ext uri="{BB962C8B-B14F-4D97-AF65-F5344CB8AC3E}">
        <p14:creationId xmlns:p14="http://schemas.microsoft.com/office/powerpoint/2010/main" val="9810817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ußzeilenplatzhalter 2"/>
          <p:cNvSpPr>
            <a:spLocks noGrp="1"/>
          </p:cNvSpPr>
          <p:nvPr>
            <p:ph type="ftr" sz="quarter" idx="11"/>
          </p:nvPr>
        </p:nvSpPr>
        <p:spPr>
          <a:noFill/>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de-DE" altLang="de-DE" sz="1200" smtClean="0">
                <a:solidFill>
                  <a:srgbClr val="004250"/>
                </a:solidFill>
                <a:latin typeface="Arial Narrow" pitchFamily="34" charset="0"/>
              </a:rPr>
              <a:t>    </a:t>
            </a:r>
          </a:p>
        </p:txBody>
      </p:sp>
      <p:sp>
        <p:nvSpPr>
          <p:cNvPr id="16387" name="Rectangle 2"/>
          <p:cNvSpPr>
            <a:spLocks noChangeArrowheads="1"/>
          </p:cNvSpPr>
          <p:nvPr/>
        </p:nvSpPr>
        <p:spPr bwMode="auto">
          <a:xfrm rot="-5400000">
            <a:off x="1691481" y="-854868"/>
            <a:ext cx="5761037" cy="9144000"/>
          </a:xfrm>
          <a:prstGeom prst="rect">
            <a:avLst/>
          </a:prstGeom>
          <a:solidFill>
            <a:srgbClr val="BED0D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de-DE" altLang="de-DE" sz="1800"/>
          </a:p>
        </p:txBody>
      </p:sp>
      <p:sp>
        <p:nvSpPr>
          <p:cNvPr id="16388" name="Text Box 5"/>
          <p:cNvSpPr txBox="1">
            <a:spLocks noChangeArrowheads="1"/>
          </p:cNvSpPr>
          <p:nvPr/>
        </p:nvSpPr>
        <p:spPr bwMode="auto">
          <a:xfrm>
            <a:off x="7308850" y="1341438"/>
            <a:ext cx="1835150" cy="5216525"/>
          </a:xfrm>
          <a:prstGeom prst="rect">
            <a:avLst/>
          </a:prstGeom>
          <a:noFill/>
          <a:ln>
            <a:noFill/>
          </a:ln>
          <a:effectLst/>
          <a:extLst>
            <a:ext uri="{909E8E84-426E-40DD-AFC4-6F175D3DCCD1}">
              <a14:hiddenFill xmlns:a14="http://schemas.microsoft.com/office/drawing/2010/main">
                <a:solidFill>
                  <a:srgbClr val="BED0D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550800"/>
          <a:lstStyle>
            <a:lvl1pPr marL="271463" indent="-271463">
              <a:defRPr>
                <a:solidFill>
                  <a:schemeClr val="tx1"/>
                </a:solidFill>
                <a:latin typeface="Arial" charset="0"/>
                <a:cs typeface="Arial" charset="0"/>
              </a:defRPr>
            </a:lvl1pPr>
            <a:lvl2pPr marL="1082675" indent="-457200">
              <a:defRPr>
                <a:solidFill>
                  <a:schemeClr val="tx1"/>
                </a:solidFill>
                <a:latin typeface="Arial" charset="0"/>
                <a:cs typeface="Arial" charset="0"/>
              </a:defRPr>
            </a:lvl2pPr>
            <a:lvl3pPr marL="1719263" indent="-457200">
              <a:defRPr>
                <a:solidFill>
                  <a:schemeClr val="tx1"/>
                </a:solidFill>
                <a:latin typeface="Arial" charset="0"/>
                <a:cs typeface="Arial" charset="0"/>
              </a:defRPr>
            </a:lvl3pPr>
            <a:lvl4pPr marL="2355850" indent="-457200">
              <a:defRPr>
                <a:solidFill>
                  <a:schemeClr val="tx1"/>
                </a:solidFill>
                <a:latin typeface="Arial" charset="0"/>
                <a:cs typeface="Arial" charset="0"/>
              </a:defRPr>
            </a:lvl4pPr>
            <a:lvl5pPr marL="2992438" indent="-457200">
              <a:defRPr>
                <a:solidFill>
                  <a:schemeClr val="tx1"/>
                </a:solidFill>
                <a:latin typeface="Arial" charset="0"/>
                <a:cs typeface="Arial" charset="0"/>
              </a:defRPr>
            </a:lvl5pPr>
            <a:lvl6pPr marL="3449638" indent="-457200" eaLnBrk="0" fontAlgn="base" hangingPunct="0">
              <a:spcBef>
                <a:spcPct val="0"/>
              </a:spcBef>
              <a:spcAft>
                <a:spcPct val="0"/>
              </a:spcAft>
              <a:defRPr>
                <a:solidFill>
                  <a:schemeClr val="tx1"/>
                </a:solidFill>
                <a:latin typeface="Arial" charset="0"/>
                <a:cs typeface="Arial" charset="0"/>
              </a:defRPr>
            </a:lvl6pPr>
            <a:lvl7pPr marL="3906838" indent="-457200" eaLnBrk="0" fontAlgn="base" hangingPunct="0">
              <a:spcBef>
                <a:spcPct val="0"/>
              </a:spcBef>
              <a:spcAft>
                <a:spcPct val="0"/>
              </a:spcAft>
              <a:defRPr>
                <a:solidFill>
                  <a:schemeClr val="tx1"/>
                </a:solidFill>
                <a:latin typeface="Arial" charset="0"/>
                <a:cs typeface="Arial" charset="0"/>
              </a:defRPr>
            </a:lvl7pPr>
            <a:lvl8pPr marL="4364038" indent="-457200" eaLnBrk="0" fontAlgn="base" hangingPunct="0">
              <a:spcBef>
                <a:spcPct val="0"/>
              </a:spcBef>
              <a:spcAft>
                <a:spcPct val="0"/>
              </a:spcAft>
              <a:defRPr>
                <a:solidFill>
                  <a:schemeClr val="tx1"/>
                </a:solidFill>
                <a:latin typeface="Arial" charset="0"/>
                <a:cs typeface="Arial" charset="0"/>
              </a:defRPr>
            </a:lvl8pPr>
            <a:lvl9pPr marL="4821238" indent="-4572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de-DE" altLang="de-DE" sz="1300" b="1">
                <a:solidFill>
                  <a:schemeClr val="bg1"/>
                </a:solidFill>
                <a:latin typeface="Arial Narrow" pitchFamily="34" charset="0"/>
              </a:rPr>
              <a:t>	</a:t>
            </a:r>
            <a:endParaRPr lang="de-DE" altLang="de-DE" sz="1300" b="1">
              <a:solidFill>
                <a:srgbClr val="BED0D2"/>
              </a:solidFill>
              <a:latin typeface="Arial Narrow" pitchFamily="34" charset="0"/>
            </a:endParaRPr>
          </a:p>
        </p:txBody>
      </p:sp>
      <p:sp>
        <p:nvSpPr>
          <p:cNvPr id="16389" name="Datumsplatzhalter 1"/>
          <p:cNvSpPr>
            <a:spLocks noGrp="1"/>
          </p:cNvSpPr>
          <p:nvPr>
            <p:ph type="dt" sz="quarter" idx="10"/>
          </p:nvPr>
        </p:nvSpPr>
        <p:spPr>
          <a:xfrm>
            <a:off x="87313" y="6577013"/>
            <a:ext cx="2808287" cy="476250"/>
          </a:xfrm>
          <a:noFill/>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de-DE" altLang="de-DE" sz="1200" smtClean="0">
                <a:solidFill>
                  <a:srgbClr val="668E96"/>
                </a:solidFill>
                <a:latin typeface="Arial Narrow" pitchFamily="34" charset="0"/>
              </a:rPr>
              <a:t>Dipl.-Geograph Matthias Waltersbacher </a:t>
            </a:r>
          </a:p>
        </p:txBody>
      </p:sp>
      <p:sp>
        <p:nvSpPr>
          <p:cNvPr id="16390" name="Fußzeilenplatzhalter 2"/>
          <p:cNvSpPr txBox="1">
            <a:spLocks/>
          </p:cNvSpPr>
          <p:nvPr/>
        </p:nvSpPr>
        <p:spPr bwMode="auto">
          <a:xfrm>
            <a:off x="3633788" y="6577013"/>
            <a:ext cx="45370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de-DE" altLang="de-DE" sz="1200" dirty="0" smtClean="0">
                <a:solidFill>
                  <a:srgbClr val="668E96"/>
                </a:solidFill>
                <a:latin typeface="Arial Narrow" pitchFamily="34" charset="0"/>
              </a:rPr>
              <a:t>Bundesarbeitskreis Wohnungsmarktbeobachtung, 17.11.2017</a:t>
            </a:r>
            <a:endParaRPr lang="de-DE" altLang="de-DE" sz="1200" dirty="0">
              <a:solidFill>
                <a:srgbClr val="668E96"/>
              </a:solidFill>
              <a:latin typeface="Arial Narrow" pitchFamily="34" charset="0"/>
            </a:endParaRPr>
          </a:p>
        </p:txBody>
      </p:sp>
      <p:sp>
        <p:nvSpPr>
          <p:cNvPr id="16391" name="Foliennummernplatzhalter 3"/>
          <p:cNvSpPr txBox="1">
            <a:spLocks/>
          </p:cNvSpPr>
          <p:nvPr/>
        </p:nvSpPr>
        <p:spPr bwMode="auto">
          <a:xfrm>
            <a:off x="6858000" y="6575425"/>
            <a:ext cx="262731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de-DE" altLang="de-DE" sz="1200">
                <a:solidFill>
                  <a:srgbClr val="004250"/>
                </a:solidFill>
                <a:latin typeface="Arial Narrow" pitchFamily="34" charset="0"/>
              </a:rPr>
              <a:t>	</a:t>
            </a:r>
            <a:r>
              <a:rPr lang="de-DE" altLang="de-DE" sz="1200">
                <a:solidFill>
                  <a:srgbClr val="668E96"/>
                </a:solidFill>
                <a:latin typeface="Arial Narrow" pitchFamily="34" charset="0"/>
              </a:rPr>
              <a:t>                     Folie</a:t>
            </a:r>
          </a:p>
        </p:txBody>
      </p:sp>
      <p:sp>
        <p:nvSpPr>
          <p:cNvPr id="16393" name="Text Box 4"/>
          <p:cNvSpPr txBox="1">
            <a:spLocks noChangeArrowheads="1"/>
          </p:cNvSpPr>
          <p:nvPr/>
        </p:nvSpPr>
        <p:spPr bwMode="auto">
          <a:xfrm>
            <a:off x="323850" y="147638"/>
            <a:ext cx="608647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de-DE" altLang="de-DE" sz="2400" b="1">
                <a:solidFill>
                  <a:srgbClr val="668E96"/>
                </a:solidFill>
                <a:latin typeface="Arial Narrow" pitchFamily="34" charset="0"/>
              </a:rPr>
              <a:t>Analyse Baulandpreise</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912" y="1052736"/>
            <a:ext cx="8282637" cy="5342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10817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ußzeilenplatzhalter 2"/>
          <p:cNvSpPr>
            <a:spLocks noGrp="1"/>
          </p:cNvSpPr>
          <p:nvPr>
            <p:ph type="ftr" sz="quarter" idx="11"/>
          </p:nvPr>
        </p:nvSpPr>
        <p:spPr>
          <a:noFill/>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de-DE" altLang="de-DE" sz="1200" smtClean="0">
                <a:solidFill>
                  <a:srgbClr val="004250"/>
                </a:solidFill>
                <a:latin typeface="Arial Narrow" pitchFamily="34" charset="0"/>
              </a:rPr>
              <a:t>    </a:t>
            </a:r>
          </a:p>
        </p:txBody>
      </p:sp>
      <p:sp>
        <p:nvSpPr>
          <p:cNvPr id="18435" name="Rectangle 2"/>
          <p:cNvSpPr>
            <a:spLocks noChangeArrowheads="1"/>
          </p:cNvSpPr>
          <p:nvPr/>
        </p:nvSpPr>
        <p:spPr bwMode="auto">
          <a:xfrm rot="-5400000">
            <a:off x="1691481" y="-854868"/>
            <a:ext cx="5761037" cy="9144000"/>
          </a:xfrm>
          <a:prstGeom prst="rect">
            <a:avLst/>
          </a:prstGeom>
          <a:solidFill>
            <a:srgbClr val="BED0D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de-DE" altLang="de-DE" sz="1800"/>
          </a:p>
        </p:txBody>
      </p:sp>
      <p:sp>
        <p:nvSpPr>
          <p:cNvPr id="18436" name="Text Box 5"/>
          <p:cNvSpPr txBox="1">
            <a:spLocks noChangeArrowheads="1"/>
          </p:cNvSpPr>
          <p:nvPr/>
        </p:nvSpPr>
        <p:spPr bwMode="auto">
          <a:xfrm>
            <a:off x="7308850" y="1341438"/>
            <a:ext cx="1835150" cy="5216525"/>
          </a:xfrm>
          <a:prstGeom prst="rect">
            <a:avLst/>
          </a:prstGeom>
          <a:noFill/>
          <a:ln>
            <a:noFill/>
          </a:ln>
          <a:effectLst/>
          <a:extLst>
            <a:ext uri="{909E8E84-426E-40DD-AFC4-6F175D3DCCD1}">
              <a14:hiddenFill xmlns:a14="http://schemas.microsoft.com/office/drawing/2010/main">
                <a:solidFill>
                  <a:srgbClr val="BED0D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550800"/>
          <a:lstStyle>
            <a:lvl1pPr marL="271463" indent="-271463">
              <a:defRPr>
                <a:solidFill>
                  <a:schemeClr val="tx1"/>
                </a:solidFill>
                <a:latin typeface="Arial" charset="0"/>
                <a:cs typeface="Arial" charset="0"/>
              </a:defRPr>
            </a:lvl1pPr>
            <a:lvl2pPr marL="1082675" indent="-457200">
              <a:defRPr>
                <a:solidFill>
                  <a:schemeClr val="tx1"/>
                </a:solidFill>
                <a:latin typeface="Arial" charset="0"/>
                <a:cs typeface="Arial" charset="0"/>
              </a:defRPr>
            </a:lvl2pPr>
            <a:lvl3pPr marL="1719263" indent="-457200">
              <a:defRPr>
                <a:solidFill>
                  <a:schemeClr val="tx1"/>
                </a:solidFill>
                <a:latin typeface="Arial" charset="0"/>
                <a:cs typeface="Arial" charset="0"/>
              </a:defRPr>
            </a:lvl3pPr>
            <a:lvl4pPr marL="2355850" indent="-457200">
              <a:defRPr>
                <a:solidFill>
                  <a:schemeClr val="tx1"/>
                </a:solidFill>
                <a:latin typeface="Arial" charset="0"/>
                <a:cs typeface="Arial" charset="0"/>
              </a:defRPr>
            </a:lvl4pPr>
            <a:lvl5pPr marL="2992438" indent="-457200">
              <a:defRPr>
                <a:solidFill>
                  <a:schemeClr val="tx1"/>
                </a:solidFill>
                <a:latin typeface="Arial" charset="0"/>
                <a:cs typeface="Arial" charset="0"/>
              </a:defRPr>
            </a:lvl5pPr>
            <a:lvl6pPr marL="3449638" indent="-457200" eaLnBrk="0" fontAlgn="base" hangingPunct="0">
              <a:spcBef>
                <a:spcPct val="0"/>
              </a:spcBef>
              <a:spcAft>
                <a:spcPct val="0"/>
              </a:spcAft>
              <a:defRPr>
                <a:solidFill>
                  <a:schemeClr val="tx1"/>
                </a:solidFill>
                <a:latin typeface="Arial" charset="0"/>
                <a:cs typeface="Arial" charset="0"/>
              </a:defRPr>
            </a:lvl6pPr>
            <a:lvl7pPr marL="3906838" indent="-457200" eaLnBrk="0" fontAlgn="base" hangingPunct="0">
              <a:spcBef>
                <a:spcPct val="0"/>
              </a:spcBef>
              <a:spcAft>
                <a:spcPct val="0"/>
              </a:spcAft>
              <a:defRPr>
                <a:solidFill>
                  <a:schemeClr val="tx1"/>
                </a:solidFill>
                <a:latin typeface="Arial" charset="0"/>
                <a:cs typeface="Arial" charset="0"/>
              </a:defRPr>
            </a:lvl7pPr>
            <a:lvl8pPr marL="4364038" indent="-457200" eaLnBrk="0" fontAlgn="base" hangingPunct="0">
              <a:spcBef>
                <a:spcPct val="0"/>
              </a:spcBef>
              <a:spcAft>
                <a:spcPct val="0"/>
              </a:spcAft>
              <a:defRPr>
                <a:solidFill>
                  <a:schemeClr val="tx1"/>
                </a:solidFill>
                <a:latin typeface="Arial" charset="0"/>
                <a:cs typeface="Arial" charset="0"/>
              </a:defRPr>
            </a:lvl8pPr>
            <a:lvl9pPr marL="4821238" indent="-4572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de-DE" altLang="de-DE" sz="1300" b="1">
                <a:solidFill>
                  <a:schemeClr val="bg1"/>
                </a:solidFill>
                <a:latin typeface="Arial Narrow" pitchFamily="34" charset="0"/>
              </a:rPr>
              <a:t>	</a:t>
            </a:r>
            <a:endParaRPr lang="de-DE" altLang="de-DE" sz="1300" b="1">
              <a:solidFill>
                <a:srgbClr val="BED0D2"/>
              </a:solidFill>
              <a:latin typeface="Arial Narrow" pitchFamily="34" charset="0"/>
            </a:endParaRPr>
          </a:p>
        </p:txBody>
      </p:sp>
      <p:sp>
        <p:nvSpPr>
          <p:cNvPr id="18437" name="Datumsplatzhalter 1"/>
          <p:cNvSpPr>
            <a:spLocks noGrp="1"/>
          </p:cNvSpPr>
          <p:nvPr>
            <p:ph type="dt" sz="quarter" idx="10"/>
          </p:nvPr>
        </p:nvSpPr>
        <p:spPr>
          <a:xfrm>
            <a:off x="87313" y="6577013"/>
            <a:ext cx="2808287" cy="476250"/>
          </a:xfrm>
          <a:noFill/>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de-DE" altLang="de-DE" sz="1200" smtClean="0">
                <a:solidFill>
                  <a:srgbClr val="668E96"/>
                </a:solidFill>
                <a:latin typeface="Arial Narrow" pitchFamily="34" charset="0"/>
              </a:rPr>
              <a:t>Dipl.-Geograph Matthias Waltersbacher </a:t>
            </a:r>
          </a:p>
        </p:txBody>
      </p:sp>
      <p:sp>
        <p:nvSpPr>
          <p:cNvPr id="18438" name="Fußzeilenplatzhalter 2"/>
          <p:cNvSpPr txBox="1">
            <a:spLocks/>
          </p:cNvSpPr>
          <p:nvPr/>
        </p:nvSpPr>
        <p:spPr bwMode="auto">
          <a:xfrm>
            <a:off x="3633788" y="6577013"/>
            <a:ext cx="45370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de-DE" altLang="de-DE" sz="1200" dirty="0" smtClean="0">
                <a:solidFill>
                  <a:srgbClr val="668E96"/>
                </a:solidFill>
                <a:latin typeface="Arial Narrow" pitchFamily="34" charset="0"/>
              </a:rPr>
              <a:t>Bundesarbeitskreis Wohnungsmarktbeobachtung, 17.11.2017</a:t>
            </a:r>
            <a:endParaRPr lang="de-DE" altLang="de-DE" sz="1200" dirty="0">
              <a:solidFill>
                <a:srgbClr val="668E96"/>
              </a:solidFill>
              <a:latin typeface="Arial Narrow" pitchFamily="34" charset="0"/>
            </a:endParaRPr>
          </a:p>
        </p:txBody>
      </p:sp>
      <p:sp>
        <p:nvSpPr>
          <p:cNvPr id="18439" name="Foliennummernplatzhalter 3"/>
          <p:cNvSpPr txBox="1">
            <a:spLocks/>
          </p:cNvSpPr>
          <p:nvPr/>
        </p:nvSpPr>
        <p:spPr bwMode="auto">
          <a:xfrm>
            <a:off x="6858000" y="6575425"/>
            <a:ext cx="262731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de-DE" altLang="de-DE" sz="1200">
                <a:solidFill>
                  <a:srgbClr val="004250"/>
                </a:solidFill>
                <a:latin typeface="Arial Narrow" pitchFamily="34" charset="0"/>
              </a:rPr>
              <a:t>	</a:t>
            </a:r>
            <a:r>
              <a:rPr lang="de-DE" altLang="de-DE" sz="1200">
                <a:solidFill>
                  <a:srgbClr val="668E96"/>
                </a:solidFill>
                <a:latin typeface="Arial Narrow" pitchFamily="34" charset="0"/>
              </a:rPr>
              <a:t>                     Folie</a:t>
            </a:r>
          </a:p>
        </p:txBody>
      </p:sp>
      <p:pic>
        <p:nvPicPr>
          <p:cNvPr id="18440" name="Picture 2" descr="C:\Users\Waltersbacher\Desktop\radeln 2017\rechnerische absolutpreise unbebaute grundstück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 y="1773238"/>
            <a:ext cx="8877300"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5" name="Ellipse 1"/>
          <p:cNvSpPr>
            <a:spLocks noChangeArrowheads="1"/>
          </p:cNvSpPr>
          <p:nvPr/>
        </p:nvSpPr>
        <p:spPr bwMode="auto">
          <a:xfrm>
            <a:off x="5580063" y="2976563"/>
            <a:ext cx="1871662" cy="2036762"/>
          </a:xfrm>
          <a:prstGeom prst="ellipse">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de-DE" altLang="de-DE" sz="1800"/>
          </a:p>
        </p:txBody>
      </p:sp>
      <p:sp>
        <p:nvSpPr>
          <p:cNvPr id="18442" name="Text Box 4"/>
          <p:cNvSpPr txBox="1">
            <a:spLocks noChangeArrowheads="1"/>
          </p:cNvSpPr>
          <p:nvPr/>
        </p:nvSpPr>
        <p:spPr bwMode="auto">
          <a:xfrm>
            <a:off x="323850" y="147638"/>
            <a:ext cx="608647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de-DE" altLang="de-DE" sz="2400" b="1">
                <a:solidFill>
                  <a:srgbClr val="668E96"/>
                </a:solidFill>
                <a:latin typeface="Arial Narrow" pitchFamily="34" charset="0"/>
              </a:rPr>
              <a:t>Analyse Baulandpreise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500"/>
                                  </p:stCondLst>
                                  <p:childTnLst>
                                    <p:set>
                                      <p:cBhvr>
                                        <p:cTn id="6" dur="1" fill="hold">
                                          <p:stCondLst>
                                            <p:cond delay="0"/>
                                          </p:stCondLst>
                                        </p:cTn>
                                        <p:tgtEl>
                                          <p:spTgt spid="3482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48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5" grpId="0" animBg="1"/>
      <p:bldP spid="34825"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ußzeilenplatzhalter 2"/>
          <p:cNvSpPr>
            <a:spLocks noGrp="1"/>
          </p:cNvSpPr>
          <p:nvPr>
            <p:ph type="ftr" sz="quarter" idx="11"/>
          </p:nvPr>
        </p:nvSpPr>
        <p:spPr>
          <a:noFill/>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de-DE" altLang="de-DE" sz="1200" smtClean="0">
                <a:solidFill>
                  <a:srgbClr val="004250"/>
                </a:solidFill>
                <a:latin typeface="Arial Narrow" pitchFamily="34" charset="0"/>
              </a:rPr>
              <a:t>    </a:t>
            </a:r>
          </a:p>
        </p:txBody>
      </p:sp>
      <p:sp>
        <p:nvSpPr>
          <p:cNvPr id="16387" name="Rectangle 2"/>
          <p:cNvSpPr>
            <a:spLocks noChangeArrowheads="1"/>
          </p:cNvSpPr>
          <p:nvPr/>
        </p:nvSpPr>
        <p:spPr bwMode="auto">
          <a:xfrm rot="-5400000">
            <a:off x="1691481" y="-854868"/>
            <a:ext cx="5761037" cy="9144000"/>
          </a:xfrm>
          <a:prstGeom prst="rect">
            <a:avLst/>
          </a:prstGeom>
          <a:solidFill>
            <a:srgbClr val="BED0D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de-DE" altLang="de-DE" sz="1800"/>
          </a:p>
        </p:txBody>
      </p:sp>
      <p:sp>
        <p:nvSpPr>
          <p:cNvPr id="16388" name="Text Box 5"/>
          <p:cNvSpPr txBox="1">
            <a:spLocks noChangeArrowheads="1"/>
          </p:cNvSpPr>
          <p:nvPr/>
        </p:nvSpPr>
        <p:spPr bwMode="auto">
          <a:xfrm>
            <a:off x="7308850" y="1341438"/>
            <a:ext cx="1835150" cy="5216525"/>
          </a:xfrm>
          <a:prstGeom prst="rect">
            <a:avLst/>
          </a:prstGeom>
          <a:noFill/>
          <a:ln>
            <a:noFill/>
          </a:ln>
          <a:effectLst/>
          <a:extLst>
            <a:ext uri="{909E8E84-426E-40DD-AFC4-6F175D3DCCD1}">
              <a14:hiddenFill xmlns:a14="http://schemas.microsoft.com/office/drawing/2010/main">
                <a:solidFill>
                  <a:srgbClr val="BED0D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550800"/>
          <a:lstStyle>
            <a:lvl1pPr marL="271463" indent="-271463">
              <a:defRPr>
                <a:solidFill>
                  <a:schemeClr val="tx1"/>
                </a:solidFill>
                <a:latin typeface="Arial" charset="0"/>
                <a:cs typeface="Arial" charset="0"/>
              </a:defRPr>
            </a:lvl1pPr>
            <a:lvl2pPr marL="1082675" indent="-457200">
              <a:defRPr>
                <a:solidFill>
                  <a:schemeClr val="tx1"/>
                </a:solidFill>
                <a:latin typeface="Arial" charset="0"/>
                <a:cs typeface="Arial" charset="0"/>
              </a:defRPr>
            </a:lvl2pPr>
            <a:lvl3pPr marL="1719263" indent="-457200">
              <a:defRPr>
                <a:solidFill>
                  <a:schemeClr val="tx1"/>
                </a:solidFill>
                <a:latin typeface="Arial" charset="0"/>
                <a:cs typeface="Arial" charset="0"/>
              </a:defRPr>
            </a:lvl3pPr>
            <a:lvl4pPr marL="2355850" indent="-457200">
              <a:defRPr>
                <a:solidFill>
                  <a:schemeClr val="tx1"/>
                </a:solidFill>
                <a:latin typeface="Arial" charset="0"/>
                <a:cs typeface="Arial" charset="0"/>
              </a:defRPr>
            </a:lvl4pPr>
            <a:lvl5pPr marL="2992438" indent="-457200">
              <a:defRPr>
                <a:solidFill>
                  <a:schemeClr val="tx1"/>
                </a:solidFill>
                <a:latin typeface="Arial" charset="0"/>
                <a:cs typeface="Arial" charset="0"/>
              </a:defRPr>
            </a:lvl5pPr>
            <a:lvl6pPr marL="3449638" indent="-457200" eaLnBrk="0" fontAlgn="base" hangingPunct="0">
              <a:spcBef>
                <a:spcPct val="0"/>
              </a:spcBef>
              <a:spcAft>
                <a:spcPct val="0"/>
              </a:spcAft>
              <a:defRPr>
                <a:solidFill>
                  <a:schemeClr val="tx1"/>
                </a:solidFill>
                <a:latin typeface="Arial" charset="0"/>
                <a:cs typeface="Arial" charset="0"/>
              </a:defRPr>
            </a:lvl6pPr>
            <a:lvl7pPr marL="3906838" indent="-457200" eaLnBrk="0" fontAlgn="base" hangingPunct="0">
              <a:spcBef>
                <a:spcPct val="0"/>
              </a:spcBef>
              <a:spcAft>
                <a:spcPct val="0"/>
              </a:spcAft>
              <a:defRPr>
                <a:solidFill>
                  <a:schemeClr val="tx1"/>
                </a:solidFill>
                <a:latin typeface="Arial" charset="0"/>
                <a:cs typeface="Arial" charset="0"/>
              </a:defRPr>
            </a:lvl7pPr>
            <a:lvl8pPr marL="4364038" indent="-457200" eaLnBrk="0" fontAlgn="base" hangingPunct="0">
              <a:spcBef>
                <a:spcPct val="0"/>
              </a:spcBef>
              <a:spcAft>
                <a:spcPct val="0"/>
              </a:spcAft>
              <a:defRPr>
                <a:solidFill>
                  <a:schemeClr val="tx1"/>
                </a:solidFill>
                <a:latin typeface="Arial" charset="0"/>
                <a:cs typeface="Arial" charset="0"/>
              </a:defRPr>
            </a:lvl8pPr>
            <a:lvl9pPr marL="4821238" indent="-4572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de-DE" altLang="de-DE" sz="1300" b="1">
                <a:solidFill>
                  <a:schemeClr val="bg1"/>
                </a:solidFill>
                <a:latin typeface="Arial Narrow" pitchFamily="34" charset="0"/>
              </a:rPr>
              <a:t>	</a:t>
            </a:r>
            <a:endParaRPr lang="de-DE" altLang="de-DE" sz="1300" b="1">
              <a:solidFill>
                <a:srgbClr val="BED0D2"/>
              </a:solidFill>
              <a:latin typeface="Arial Narrow" pitchFamily="34" charset="0"/>
            </a:endParaRPr>
          </a:p>
        </p:txBody>
      </p:sp>
      <p:sp>
        <p:nvSpPr>
          <p:cNvPr id="16389" name="Datumsplatzhalter 1"/>
          <p:cNvSpPr>
            <a:spLocks noGrp="1"/>
          </p:cNvSpPr>
          <p:nvPr>
            <p:ph type="dt" sz="quarter" idx="10"/>
          </p:nvPr>
        </p:nvSpPr>
        <p:spPr>
          <a:xfrm>
            <a:off x="87313" y="6577013"/>
            <a:ext cx="2808287" cy="476250"/>
          </a:xfrm>
          <a:noFill/>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de-DE" altLang="de-DE" sz="1200" smtClean="0">
                <a:solidFill>
                  <a:srgbClr val="668E96"/>
                </a:solidFill>
                <a:latin typeface="Arial Narrow" pitchFamily="34" charset="0"/>
              </a:rPr>
              <a:t>Dipl.-Geograph Matthias Waltersbacher </a:t>
            </a:r>
          </a:p>
        </p:txBody>
      </p:sp>
      <p:sp>
        <p:nvSpPr>
          <p:cNvPr id="16390" name="Fußzeilenplatzhalter 2"/>
          <p:cNvSpPr txBox="1">
            <a:spLocks/>
          </p:cNvSpPr>
          <p:nvPr/>
        </p:nvSpPr>
        <p:spPr bwMode="auto">
          <a:xfrm>
            <a:off x="3633788" y="6577013"/>
            <a:ext cx="45370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de-DE" altLang="de-DE" sz="1200" dirty="0" smtClean="0">
                <a:solidFill>
                  <a:srgbClr val="668E96"/>
                </a:solidFill>
                <a:latin typeface="Arial Narrow" pitchFamily="34" charset="0"/>
              </a:rPr>
              <a:t>Bundesarbeitskreis Wohnungsmarktbeobachtung, 17.11.2017</a:t>
            </a:r>
            <a:endParaRPr lang="de-DE" altLang="de-DE" sz="1200" dirty="0">
              <a:solidFill>
                <a:srgbClr val="668E96"/>
              </a:solidFill>
              <a:latin typeface="Arial Narrow" pitchFamily="34" charset="0"/>
            </a:endParaRPr>
          </a:p>
        </p:txBody>
      </p:sp>
      <p:sp>
        <p:nvSpPr>
          <p:cNvPr id="16391" name="Foliennummernplatzhalter 3"/>
          <p:cNvSpPr txBox="1">
            <a:spLocks/>
          </p:cNvSpPr>
          <p:nvPr/>
        </p:nvSpPr>
        <p:spPr bwMode="auto">
          <a:xfrm>
            <a:off x="6858000" y="6575425"/>
            <a:ext cx="262731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de-DE" altLang="de-DE" sz="1200">
                <a:solidFill>
                  <a:srgbClr val="004250"/>
                </a:solidFill>
                <a:latin typeface="Arial Narrow" pitchFamily="34" charset="0"/>
              </a:rPr>
              <a:t>	</a:t>
            </a:r>
            <a:r>
              <a:rPr lang="de-DE" altLang="de-DE" sz="1200">
                <a:solidFill>
                  <a:srgbClr val="668E96"/>
                </a:solidFill>
                <a:latin typeface="Arial Narrow" pitchFamily="34" charset="0"/>
              </a:rPr>
              <a:t>                     Folie</a:t>
            </a:r>
          </a:p>
        </p:txBody>
      </p:sp>
      <p:sp>
        <p:nvSpPr>
          <p:cNvPr id="16393" name="Text Box 4"/>
          <p:cNvSpPr txBox="1">
            <a:spLocks noChangeArrowheads="1"/>
          </p:cNvSpPr>
          <p:nvPr/>
        </p:nvSpPr>
        <p:spPr bwMode="auto">
          <a:xfrm>
            <a:off x="323850" y="147638"/>
            <a:ext cx="608647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de-DE" altLang="de-DE" sz="2400" b="1">
                <a:solidFill>
                  <a:srgbClr val="668E96"/>
                </a:solidFill>
                <a:latin typeface="Arial Narrow" pitchFamily="34" charset="0"/>
              </a:rPr>
              <a:t>Analyse Baulandpreise</a:t>
            </a:r>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19" y="908720"/>
            <a:ext cx="8486235"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10817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ußzeilenplatzhalter 2"/>
          <p:cNvSpPr>
            <a:spLocks noGrp="1"/>
          </p:cNvSpPr>
          <p:nvPr>
            <p:ph type="ftr" sz="quarter" idx="11"/>
          </p:nvPr>
        </p:nvSpPr>
        <p:spPr>
          <a:noFill/>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de-DE" altLang="de-DE" sz="1200" smtClean="0">
                <a:solidFill>
                  <a:srgbClr val="004250"/>
                </a:solidFill>
                <a:latin typeface="Arial Narrow" pitchFamily="34" charset="0"/>
              </a:rPr>
              <a:t>    </a:t>
            </a:r>
          </a:p>
        </p:txBody>
      </p:sp>
      <p:sp>
        <p:nvSpPr>
          <p:cNvPr id="16387" name="Rectangle 2"/>
          <p:cNvSpPr>
            <a:spLocks noChangeArrowheads="1"/>
          </p:cNvSpPr>
          <p:nvPr/>
        </p:nvSpPr>
        <p:spPr bwMode="auto">
          <a:xfrm rot="-5400000">
            <a:off x="1691481" y="-854868"/>
            <a:ext cx="5761037" cy="9144000"/>
          </a:xfrm>
          <a:prstGeom prst="rect">
            <a:avLst/>
          </a:prstGeom>
          <a:solidFill>
            <a:srgbClr val="BED0D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de-DE" altLang="de-DE" sz="1800"/>
          </a:p>
        </p:txBody>
      </p:sp>
      <p:sp>
        <p:nvSpPr>
          <p:cNvPr id="16388" name="Text Box 5"/>
          <p:cNvSpPr txBox="1">
            <a:spLocks noChangeArrowheads="1"/>
          </p:cNvSpPr>
          <p:nvPr/>
        </p:nvSpPr>
        <p:spPr bwMode="auto">
          <a:xfrm>
            <a:off x="7308850" y="1341438"/>
            <a:ext cx="1835150" cy="5216525"/>
          </a:xfrm>
          <a:prstGeom prst="rect">
            <a:avLst/>
          </a:prstGeom>
          <a:noFill/>
          <a:ln>
            <a:noFill/>
          </a:ln>
          <a:effectLst/>
          <a:extLst>
            <a:ext uri="{909E8E84-426E-40DD-AFC4-6F175D3DCCD1}">
              <a14:hiddenFill xmlns:a14="http://schemas.microsoft.com/office/drawing/2010/main">
                <a:solidFill>
                  <a:srgbClr val="BED0D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550800"/>
          <a:lstStyle>
            <a:lvl1pPr marL="271463" indent="-271463">
              <a:defRPr>
                <a:solidFill>
                  <a:schemeClr val="tx1"/>
                </a:solidFill>
                <a:latin typeface="Arial" charset="0"/>
                <a:cs typeface="Arial" charset="0"/>
              </a:defRPr>
            </a:lvl1pPr>
            <a:lvl2pPr marL="1082675" indent="-457200">
              <a:defRPr>
                <a:solidFill>
                  <a:schemeClr val="tx1"/>
                </a:solidFill>
                <a:latin typeface="Arial" charset="0"/>
                <a:cs typeface="Arial" charset="0"/>
              </a:defRPr>
            </a:lvl2pPr>
            <a:lvl3pPr marL="1719263" indent="-457200">
              <a:defRPr>
                <a:solidFill>
                  <a:schemeClr val="tx1"/>
                </a:solidFill>
                <a:latin typeface="Arial" charset="0"/>
                <a:cs typeface="Arial" charset="0"/>
              </a:defRPr>
            </a:lvl3pPr>
            <a:lvl4pPr marL="2355850" indent="-457200">
              <a:defRPr>
                <a:solidFill>
                  <a:schemeClr val="tx1"/>
                </a:solidFill>
                <a:latin typeface="Arial" charset="0"/>
                <a:cs typeface="Arial" charset="0"/>
              </a:defRPr>
            </a:lvl4pPr>
            <a:lvl5pPr marL="2992438" indent="-457200">
              <a:defRPr>
                <a:solidFill>
                  <a:schemeClr val="tx1"/>
                </a:solidFill>
                <a:latin typeface="Arial" charset="0"/>
                <a:cs typeface="Arial" charset="0"/>
              </a:defRPr>
            </a:lvl5pPr>
            <a:lvl6pPr marL="3449638" indent="-457200" eaLnBrk="0" fontAlgn="base" hangingPunct="0">
              <a:spcBef>
                <a:spcPct val="0"/>
              </a:spcBef>
              <a:spcAft>
                <a:spcPct val="0"/>
              </a:spcAft>
              <a:defRPr>
                <a:solidFill>
                  <a:schemeClr val="tx1"/>
                </a:solidFill>
                <a:latin typeface="Arial" charset="0"/>
                <a:cs typeface="Arial" charset="0"/>
              </a:defRPr>
            </a:lvl6pPr>
            <a:lvl7pPr marL="3906838" indent="-457200" eaLnBrk="0" fontAlgn="base" hangingPunct="0">
              <a:spcBef>
                <a:spcPct val="0"/>
              </a:spcBef>
              <a:spcAft>
                <a:spcPct val="0"/>
              </a:spcAft>
              <a:defRPr>
                <a:solidFill>
                  <a:schemeClr val="tx1"/>
                </a:solidFill>
                <a:latin typeface="Arial" charset="0"/>
                <a:cs typeface="Arial" charset="0"/>
              </a:defRPr>
            </a:lvl7pPr>
            <a:lvl8pPr marL="4364038" indent="-457200" eaLnBrk="0" fontAlgn="base" hangingPunct="0">
              <a:spcBef>
                <a:spcPct val="0"/>
              </a:spcBef>
              <a:spcAft>
                <a:spcPct val="0"/>
              </a:spcAft>
              <a:defRPr>
                <a:solidFill>
                  <a:schemeClr val="tx1"/>
                </a:solidFill>
                <a:latin typeface="Arial" charset="0"/>
                <a:cs typeface="Arial" charset="0"/>
              </a:defRPr>
            </a:lvl8pPr>
            <a:lvl9pPr marL="4821238" indent="-4572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de-DE" altLang="de-DE" sz="1300" b="1">
                <a:solidFill>
                  <a:schemeClr val="bg1"/>
                </a:solidFill>
                <a:latin typeface="Arial Narrow" pitchFamily="34" charset="0"/>
              </a:rPr>
              <a:t>	</a:t>
            </a:r>
            <a:endParaRPr lang="de-DE" altLang="de-DE" sz="1300" b="1">
              <a:solidFill>
                <a:srgbClr val="BED0D2"/>
              </a:solidFill>
              <a:latin typeface="Arial Narrow" pitchFamily="34" charset="0"/>
            </a:endParaRPr>
          </a:p>
        </p:txBody>
      </p:sp>
      <p:sp>
        <p:nvSpPr>
          <p:cNvPr id="16389" name="Datumsplatzhalter 1"/>
          <p:cNvSpPr>
            <a:spLocks noGrp="1"/>
          </p:cNvSpPr>
          <p:nvPr>
            <p:ph type="dt" sz="quarter" idx="10"/>
          </p:nvPr>
        </p:nvSpPr>
        <p:spPr>
          <a:xfrm>
            <a:off x="87313" y="6577013"/>
            <a:ext cx="2808287" cy="476250"/>
          </a:xfrm>
          <a:noFill/>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de-DE" altLang="de-DE" sz="1200" smtClean="0">
                <a:solidFill>
                  <a:srgbClr val="668E96"/>
                </a:solidFill>
                <a:latin typeface="Arial Narrow" pitchFamily="34" charset="0"/>
              </a:rPr>
              <a:t>Dipl.-Geograph Matthias Waltersbacher </a:t>
            </a:r>
          </a:p>
        </p:txBody>
      </p:sp>
      <p:sp>
        <p:nvSpPr>
          <p:cNvPr id="16390" name="Fußzeilenplatzhalter 2"/>
          <p:cNvSpPr txBox="1">
            <a:spLocks/>
          </p:cNvSpPr>
          <p:nvPr/>
        </p:nvSpPr>
        <p:spPr bwMode="auto">
          <a:xfrm>
            <a:off x="3633788" y="6577013"/>
            <a:ext cx="45370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de-DE" altLang="de-DE" sz="1200" dirty="0" smtClean="0">
                <a:solidFill>
                  <a:srgbClr val="668E96"/>
                </a:solidFill>
                <a:latin typeface="Arial Narrow" pitchFamily="34" charset="0"/>
              </a:rPr>
              <a:t>Bundesarbeitskreis Wohnungsmarktbeobachtung, 17.11.2017</a:t>
            </a:r>
            <a:endParaRPr lang="de-DE" altLang="de-DE" sz="1200" dirty="0">
              <a:solidFill>
                <a:srgbClr val="668E96"/>
              </a:solidFill>
              <a:latin typeface="Arial Narrow" pitchFamily="34" charset="0"/>
            </a:endParaRPr>
          </a:p>
        </p:txBody>
      </p:sp>
      <p:sp>
        <p:nvSpPr>
          <p:cNvPr id="16391" name="Foliennummernplatzhalter 3"/>
          <p:cNvSpPr txBox="1">
            <a:spLocks/>
          </p:cNvSpPr>
          <p:nvPr/>
        </p:nvSpPr>
        <p:spPr bwMode="auto">
          <a:xfrm>
            <a:off x="6858000" y="6575425"/>
            <a:ext cx="262731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de-DE" altLang="de-DE" sz="1200">
                <a:solidFill>
                  <a:srgbClr val="004250"/>
                </a:solidFill>
                <a:latin typeface="Arial Narrow" pitchFamily="34" charset="0"/>
              </a:rPr>
              <a:t>	</a:t>
            </a:r>
            <a:r>
              <a:rPr lang="de-DE" altLang="de-DE" sz="1200">
                <a:solidFill>
                  <a:srgbClr val="668E96"/>
                </a:solidFill>
                <a:latin typeface="Arial Narrow" pitchFamily="34" charset="0"/>
              </a:rPr>
              <a:t>                     Folie</a:t>
            </a:r>
          </a:p>
        </p:txBody>
      </p:sp>
      <p:sp>
        <p:nvSpPr>
          <p:cNvPr id="16393" name="Text Box 4"/>
          <p:cNvSpPr txBox="1">
            <a:spLocks noChangeArrowheads="1"/>
          </p:cNvSpPr>
          <p:nvPr/>
        </p:nvSpPr>
        <p:spPr bwMode="auto">
          <a:xfrm>
            <a:off x="257968" y="19903"/>
            <a:ext cx="806457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de-DE" altLang="de-DE" sz="2400" b="1" dirty="0">
                <a:solidFill>
                  <a:srgbClr val="668E96"/>
                </a:solidFill>
                <a:latin typeface="Arial Narrow" pitchFamily="34" charset="0"/>
              </a:rPr>
              <a:t>Analyse </a:t>
            </a:r>
            <a:r>
              <a:rPr lang="de-DE" altLang="de-DE" sz="2400" b="1" dirty="0" smtClean="0">
                <a:solidFill>
                  <a:srgbClr val="668E96"/>
                </a:solidFill>
                <a:latin typeface="Arial Narrow" pitchFamily="34" charset="0"/>
              </a:rPr>
              <a:t>Baulandpreise – Wie ist die Entwicklung bei den gebrauchten Immobilien im Vergleich?</a:t>
            </a:r>
            <a:endParaRPr lang="de-DE" altLang="de-DE" sz="2400" b="1" dirty="0">
              <a:solidFill>
                <a:srgbClr val="668E96"/>
              </a:solidFill>
              <a:latin typeface="Arial Narrow" pitchFamily="34" charset="0"/>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49" y="1016832"/>
            <a:ext cx="8373433"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1081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ußzeilenplatzhalter 2"/>
          <p:cNvSpPr>
            <a:spLocks noGrp="1"/>
          </p:cNvSpPr>
          <p:nvPr>
            <p:ph type="ftr" sz="quarter" idx="11"/>
          </p:nvPr>
        </p:nvSpPr>
        <p:spPr>
          <a:noFill/>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de-DE" altLang="de-DE" sz="1200" smtClean="0">
                <a:solidFill>
                  <a:srgbClr val="004250"/>
                </a:solidFill>
                <a:latin typeface="Arial Narrow" pitchFamily="34" charset="0"/>
              </a:rPr>
              <a:t>    </a:t>
            </a:r>
          </a:p>
        </p:txBody>
      </p:sp>
      <p:sp>
        <p:nvSpPr>
          <p:cNvPr id="16387" name="Rectangle 2"/>
          <p:cNvSpPr>
            <a:spLocks noChangeArrowheads="1"/>
          </p:cNvSpPr>
          <p:nvPr/>
        </p:nvSpPr>
        <p:spPr bwMode="auto">
          <a:xfrm rot="-5400000">
            <a:off x="1691481" y="-854868"/>
            <a:ext cx="5761037" cy="9144000"/>
          </a:xfrm>
          <a:prstGeom prst="rect">
            <a:avLst/>
          </a:prstGeom>
          <a:solidFill>
            <a:srgbClr val="BED0D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de-DE" altLang="de-DE" sz="1800"/>
          </a:p>
        </p:txBody>
      </p:sp>
      <p:sp>
        <p:nvSpPr>
          <p:cNvPr id="16388" name="Text Box 5"/>
          <p:cNvSpPr txBox="1">
            <a:spLocks noChangeArrowheads="1"/>
          </p:cNvSpPr>
          <p:nvPr/>
        </p:nvSpPr>
        <p:spPr bwMode="auto">
          <a:xfrm>
            <a:off x="7308850" y="1341438"/>
            <a:ext cx="1835150" cy="5216525"/>
          </a:xfrm>
          <a:prstGeom prst="rect">
            <a:avLst/>
          </a:prstGeom>
          <a:noFill/>
          <a:ln>
            <a:noFill/>
          </a:ln>
          <a:effectLst/>
          <a:extLst>
            <a:ext uri="{909E8E84-426E-40DD-AFC4-6F175D3DCCD1}">
              <a14:hiddenFill xmlns:a14="http://schemas.microsoft.com/office/drawing/2010/main">
                <a:solidFill>
                  <a:srgbClr val="BED0D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550800"/>
          <a:lstStyle>
            <a:lvl1pPr marL="271463" indent="-271463">
              <a:defRPr>
                <a:solidFill>
                  <a:schemeClr val="tx1"/>
                </a:solidFill>
                <a:latin typeface="Arial" charset="0"/>
                <a:cs typeface="Arial" charset="0"/>
              </a:defRPr>
            </a:lvl1pPr>
            <a:lvl2pPr marL="1082675" indent="-457200">
              <a:defRPr>
                <a:solidFill>
                  <a:schemeClr val="tx1"/>
                </a:solidFill>
                <a:latin typeface="Arial" charset="0"/>
                <a:cs typeface="Arial" charset="0"/>
              </a:defRPr>
            </a:lvl2pPr>
            <a:lvl3pPr marL="1719263" indent="-457200">
              <a:defRPr>
                <a:solidFill>
                  <a:schemeClr val="tx1"/>
                </a:solidFill>
                <a:latin typeface="Arial" charset="0"/>
                <a:cs typeface="Arial" charset="0"/>
              </a:defRPr>
            </a:lvl3pPr>
            <a:lvl4pPr marL="2355850" indent="-457200">
              <a:defRPr>
                <a:solidFill>
                  <a:schemeClr val="tx1"/>
                </a:solidFill>
                <a:latin typeface="Arial" charset="0"/>
                <a:cs typeface="Arial" charset="0"/>
              </a:defRPr>
            </a:lvl4pPr>
            <a:lvl5pPr marL="2992438" indent="-457200">
              <a:defRPr>
                <a:solidFill>
                  <a:schemeClr val="tx1"/>
                </a:solidFill>
                <a:latin typeface="Arial" charset="0"/>
                <a:cs typeface="Arial" charset="0"/>
              </a:defRPr>
            </a:lvl5pPr>
            <a:lvl6pPr marL="3449638" indent="-457200" eaLnBrk="0" fontAlgn="base" hangingPunct="0">
              <a:spcBef>
                <a:spcPct val="0"/>
              </a:spcBef>
              <a:spcAft>
                <a:spcPct val="0"/>
              </a:spcAft>
              <a:defRPr>
                <a:solidFill>
                  <a:schemeClr val="tx1"/>
                </a:solidFill>
                <a:latin typeface="Arial" charset="0"/>
                <a:cs typeface="Arial" charset="0"/>
              </a:defRPr>
            </a:lvl6pPr>
            <a:lvl7pPr marL="3906838" indent="-457200" eaLnBrk="0" fontAlgn="base" hangingPunct="0">
              <a:spcBef>
                <a:spcPct val="0"/>
              </a:spcBef>
              <a:spcAft>
                <a:spcPct val="0"/>
              </a:spcAft>
              <a:defRPr>
                <a:solidFill>
                  <a:schemeClr val="tx1"/>
                </a:solidFill>
                <a:latin typeface="Arial" charset="0"/>
                <a:cs typeface="Arial" charset="0"/>
              </a:defRPr>
            </a:lvl7pPr>
            <a:lvl8pPr marL="4364038" indent="-457200" eaLnBrk="0" fontAlgn="base" hangingPunct="0">
              <a:spcBef>
                <a:spcPct val="0"/>
              </a:spcBef>
              <a:spcAft>
                <a:spcPct val="0"/>
              </a:spcAft>
              <a:defRPr>
                <a:solidFill>
                  <a:schemeClr val="tx1"/>
                </a:solidFill>
                <a:latin typeface="Arial" charset="0"/>
                <a:cs typeface="Arial" charset="0"/>
              </a:defRPr>
            </a:lvl8pPr>
            <a:lvl9pPr marL="4821238" indent="-4572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de-DE" altLang="de-DE" sz="1300" b="1">
                <a:solidFill>
                  <a:schemeClr val="bg1"/>
                </a:solidFill>
                <a:latin typeface="Arial Narrow" pitchFamily="34" charset="0"/>
              </a:rPr>
              <a:t>	</a:t>
            </a:r>
            <a:endParaRPr lang="de-DE" altLang="de-DE" sz="1300" b="1">
              <a:solidFill>
                <a:srgbClr val="BED0D2"/>
              </a:solidFill>
              <a:latin typeface="Arial Narrow" pitchFamily="34" charset="0"/>
            </a:endParaRPr>
          </a:p>
        </p:txBody>
      </p:sp>
      <p:sp>
        <p:nvSpPr>
          <p:cNvPr id="16389" name="Datumsplatzhalter 1"/>
          <p:cNvSpPr>
            <a:spLocks noGrp="1"/>
          </p:cNvSpPr>
          <p:nvPr>
            <p:ph type="dt" sz="quarter" idx="10"/>
          </p:nvPr>
        </p:nvSpPr>
        <p:spPr>
          <a:xfrm>
            <a:off x="87313" y="6577013"/>
            <a:ext cx="2808287" cy="476250"/>
          </a:xfrm>
          <a:noFill/>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de-DE" altLang="de-DE" sz="1200" smtClean="0">
                <a:solidFill>
                  <a:srgbClr val="668E96"/>
                </a:solidFill>
                <a:latin typeface="Arial Narrow" pitchFamily="34" charset="0"/>
              </a:rPr>
              <a:t>Dipl.-Geograph Matthias Waltersbacher </a:t>
            </a:r>
          </a:p>
        </p:txBody>
      </p:sp>
      <p:sp>
        <p:nvSpPr>
          <p:cNvPr id="16390" name="Fußzeilenplatzhalter 2"/>
          <p:cNvSpPr txBox="1">
            <a:spLocks/>
          </p:cNvSpPr>
          <p:nvPr/>
        </p:nvSpPr>
        <p:spPr bwMode="auto">
          <a:xfrm>
            <a:off x="3633788" y="6577013"/>
            <a:ext cx="45370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de-DE" altLang="de-DE" sz="1200" dirty="0" smtClean="0">
                <a:solidFill>
                  <a:srgbClr val="668E96"/>
                </a:solidFill>
                <a:latin typeface="Arial Narrow" pitchFamily="34" charset="0"/>
              </a:rPr>
              <a:t>Bundesarbeitskreis Wohnungsmarktbeobachtung, 17.11.2017</a:t>
            </a:r>
            <a:endParaRPr lang="de-DE" altLang="de-DE" sz="1200" dirty="0">
              <a:solidFill>
                <a:srgbClr val="668E96"/>
              </a:solidFill>
              <a:latin typeface="Arial Narrow" pitchFamily="34" charset="0"/>
            </a:endParaRPr>
          </a:p>
        </p:txBody>
      </p:sp>
      <p:sp>
        <p:nvSpPr>
          <p:cNvPr id="16391" name="Foliennummernplatzhalter 3"/>
          <p:cNvSpPr txBox="1">
            <a:spLocks/>
          </p:cNvSpPr>
          <p:nvPr/>
        </p:nvSpPr>
        <p:spPr bwMode="auto">
          <a:xfrm>
            <a:off x="6858000" y="6575425"/>
            <a:ext cx="262731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de-DE" altLang="de-DE" sz="1200">
                <a:solidFill>
                  <a:srgbClr val="004250"/>
                </a:solidFill>
                <a:latin typeface="Arial Narrow" pitchFamily="34" charset="0"/>
              </a:rPr>
              <a:t>	</a:t>
            </a:r>
            <a:r>
              <a:rPr lang="de-DE" altLang="de-DE" sz="1200">
                <a:solidFill>
                  <a:srgbClr val="668E96"/>
                </a:solidFill>
                <a:latin typeface="Arial Narrow" pitchFamily="34" charset="0"/>
              </a:rPr>
              <a:t>                     Folie</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708" y="980778"/>
            <a:ext cx="8485232" cy="5472707"/>
          </a:xfrm>
          <a:prstGeom prst="rect">
            <a:avLst/>
          </a:prstGeom>
          <a:solidFill>
            <a:schemeClr val="bg1">
              <a:lumMod val="85000"/>
            </a:schemeClr>
          </a:solidFill>
          <a:ln>
            <a:noFill/>
          </a:ln>
          <a:effectLst/>
        </p:spPr>
      </p:pic>
      <p:sp>
        <p:nvSpPr>
          <p:cNvPr id="10" name="Text Box 4"/>
          <p:cNvSpPr txBox="1">
            <a:spLocks noChangeArrowheads="1"/>
          </p:cNvSpPr>
          <p:nvPr/>
        </p:nvSpPr>
        <p:spPr bwMode="auto">
          <a:xfrm>
            <a:off x="257968" y="19903"/>
            <a:ext cx="806457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de-DE" altLang="de-DE" sz="2400" b="1" dirty="0">
                <a:solidFill>
                  <a:srgbClr val="668E96"/>
                </a:solidFill>
                <a:latin typeface="Arial Narrow" pitchFamily="34" charset="0"/>
              </a:rPr>
              <a:t>Analyse </a:t>
            </a:r>
            <a:r>
              <a:rPr lang="de-DE" altLang="de-DE" sz="2400" b="1" dirty="0" smtClean="0">
                <a:solidFill>
                  <a:srgbClr val="668E96"/>
                </a:solidFill>
                <a:latin typeface="Arial Narrow" pitchFamily="34" charset="0"/>
              </a:rPr>
              <a:t>Baulandpreise – Wie ist die Entwicklung bei den gebrauchten Immobilien im Vergleich?</a:t>
            </a:r>
            <a:endParaRPr lang="de-DE" altLang="de-DE" sz="2400" b="1" dirty="0">
              <a:solidFill>
                <a:srgbClr val="668E96"/>
              </a:solidFill>
              <a:latin typeface="Arial Narrow" pitchFamily="34" charset="0"/>
            </a:endParaRPr>
          </a:p>
        </p:txBody>
      </p:sp>
    </p:spTree>
    <p:extLst>
      <p:ext uri="{BB962C8B-B14F-4D97-AF65-F5344CB8AC3E}">
        <p14:creationId xmlns:p14="http://schemas.microsoft.com/office/powerpoint/2010/main" val="9810817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ußzeilenplatzhalter 2"/>
          <p:cNvSpPr>
            <a:spLocks noGrp="1"/>
          </p:cNvSpPr>
          <p:nvPr>
            <p:ph type="ftr" sz="quarter" idx="11"/>
          </p:nvPr>
        </p:nvSpPr>
        <p:spPr>
          <a:noFill/>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de-DE" altLang="de-DE" sz="1200" smtClean="0">
                <a:solidFill>
                  <a:srgbClr val="004250"/>
                </a:solidFill>
                <a:latin typeface="Arial Narrow" pitchFamily="34" charset="0"/>
              </a:rPr>
              <a:t>    </a:t>
            </a:r>
          </a:p>
        </p:txBody>
      </p:sp>
      <p:sp>
        <p:nvSpPr>
          <p:cNvPr id="16387" name="Rectangle 2"/>
          <p:cNvSpPr>
            <a:spLocks noChangeArrowheads="1"/>
          </p:cNvSpPr>
          <p:nvPr/>
        </p:nvSpPr>
        <p:spPr bwMode="auto">
          <a:xfrm rot="-5400000">
            <a:off x="1691481" y="-854868"/>
            <a:ext cx="5761037" cy="9144000"/>
          </a:xfrm>
          <a:prstGeom prst="rect">
            <a:avLst/>
          </a:prstGeom>
          <a:solidFill>
            <a:srgbClr val="BED0D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de-DE" altLang="de-DE" sz="1800"/>
          </a:p>
        </p:txBody>
      </p:sp>
      <p:sp>
        <p:nvSpPr>
          <p:cNvPr id="16388" name="Text Box 5"/>
          <p:cNvSpPr txBox="1">
            <a:spLocks noChangeArrowheads="1"/>
          </p:cNvSpPr>
          <p:nvPr/>
        </p:nvSpPr>
        <p:spPr bwMode="auto">
          <a:xfrm>
            <a:off x="7308850" y="1341438"/>
            <a:ext cx="1835150" cy="5216525"/>
          </a:xfrm>
          <a:prstGeom prst="rect">
            <a:avLst/>
          </a:prstGeom>
          <a:noFill/>
          <a:ln>
            <a:noFill/>
          </a:ln>
          <a:effectLst/>
          <a:extLst>
            <a:ext uri="{909E8E84-426E-40DD-AFC4-6F175D3DCCD1}">
              <a14:hiddenFill xmlns:a14="http://schemas.microsoft.com/office/drawing/2010/main">
                <a:solidFill>
                  <a:srgbClr val="BED0D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550800"/>
          <a:lstStyle>
            <a:lvl1pPr marL="271463" indent="-271463">
              <a:defRPr>
                <a:solidFill>
                  <a:schemeClr val="tx1"/>
                </a:solidFill>
                <a:latin typeface="Arial" charset="0"/>
                <a:cs typeface="Arial" charset="0"/>
              </a:defRPr>
            </a:lvl1pPr>
            <a:lvl2pPr marL="1082675" indent="-457200">
              <a:defRPr>
                <a:solidFill>
                  <a:schemeClr val="tx1"/>
                </a:solidFill>
                <a:latin typeface="Arial" charset="0"/>
                <a:cs typeface="Arial" charset="0"/>
              </a:defRPr>
            </a:lvl2pPr>
            <a:lvl3pPr marL="1719263" indent="-457200">
              <a:defRPr>
                <a:solidFill>
                  <a:schemeClr val="tx1"/>
                </a:solidFill>
                <a:latin typeface="Arial" charset="0"/>
                <a:cs typeface="Arial" charset="0"/>
              </a:defRPr>
            </a:lvl3pPr>
            <a:lvl4pPr marL="2355850" indent="-457200">
              <a:defRPr>
                <a:solidFill>
                  <a:schemeClr val="tx1"/>
                </a:solidFill>
                <a:latin typeface="Arial" charset="0"/>
                <a:cs typeface="Arial" charset="0"/>
              </a:defRPr>
            </a:lvl4pPr>
            <a:lvl5pPr marL="2992438" indent="-457200">
              <a:defRPr>
                <a:solidFill>
                  <a:schemeClr val="tx1"/>
                </a:solidFill>
                <a:latin typeface="Arial" charset="0"/>
                <a:cs typeface="Arial" charset="0"/>
              </a:defRPr>
            </a:lvl5pPr>
            <a:lvl6pPr marL="3449638" indent="-457200" eaLnBrk="0" fontAlgn="base" hangingPunct="0">
              <a:spcBef>
                <a:spcPct val="0"/>
              </a:spcBef>
              <a:spcAft>
                <a:spcPct val="0"/>
              </a:spcAft>
              <a:defRPr>
                <a:solidFill>
                  <a:schemeClr val="tx1"/>
                </a:solidFill>
                <a:latin typeface="Arial" charset="0"/>
                <a:cs typeface="Arial" charset="0"/>
              </a:defRPr>
            </a:lvl6pPr>
            <a:lvl7pPr marL="3906838" indent="-457200" eaLnBrk="0" fontAlgn="base" hangingPunct="0">
              <a:spcBef>
                <a:spcPct val="0"/>
              </a:spcBef>
              <a:spcAft>
                <a:spcPct val="0"/>
              </a:spcAft>
              <a:defRPr>
                <a:solidFill>
                  <a:schemeClr val="tx1"/>
                </a:solidFill>
                <a:latin typeface="Arial" charset="0"/>
                <a:cs typeface="Arial" charset="0"/>
              </a:defRPr>
            </a:lvl7pPr>
            <a:lvl8pPr marL="4364038" indent="-457200" eaLnBrk="0" fontAlgn="base" hangingPunct="0">
              <a:spcBef>
                <a:spcPct val="0"/>
              </a:spcBef>
              <a:spcAft>
                <a:spcPct val="0"/>
              </a:spcAft>
              <a:defRPr>
                <a:solidFill>
                  <a:schemeClr val="tx1"/>
                </a:solidFill>
                <a:latin typeface="Arial" charset="0"/>
                <a:cs typeface="Arial" charset="0"/>
              </a:defRPr>
            </a:lvl8pPr>
            <a:lvl9pPr marL="4821238" indent="-4572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de-DE" altLang="de-DE" sz="1300" b="1">
                <a:solidFill>
                  <a:schemeClr val="bg1"/>
                </a:solidFill>
                <a:latin typeface="Arial Narrow" pitchFamily="34" charset="0"/>
              </a:rPr>
              <a:t>	</a:t>
            </a:r>
            <a:endParaRPr lang="de-DE" altLang="de-DE" sz="1300" b="1">
              <a:solidFill>
                <a:srgbClr val="BED0D2"/>
              </a:solidFill>
              <a:latin typeface="Arial Narrow" pitchFamily="34" charset="0"/>
            </a:endParaRPr>
          </a:p>
        </p:txBody>
      </p:sp>
      <p:sp>
        <p:nvSpPr>
          <p:cNvPr id="16389" name="Datumsplatzhalter 1"/>
          <p:cNvSpPr>
            <a:spLocks noGrp="1"/>
          </p:cNvSpPr>
          <p:nvPr>
            <p:ph type="dt" sz="quarter" idx="10"/>
          </p:nvPr>
        </p:nvSpPr>
        <p:spPr>
          <a:xfrm>
            <a:off x="87313" y="6577013"/>
            <a:ext cx="2808287" cy="476250"/>
          </a:xfrm>
          <a:noFill/>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de-DE" altLang="de-DE" sz="1200" smtClean="0">
                <a:solidFill>
                  <a:srgbClr val="668E96"/>
                </a:solidFill>
                <a:latin typeface="Arial Narrow" pitchFamily="34" charset="0"/>
              </a:rPr>
              <a:t>Dipl.-Geograph Matthias Waltersbacher </a:t>
            </a:r>
          </a:p>
        </p:txBody>
      </p:sp>
      <p:sp>
        <p:nvSpPr>
          <p:cNvPr id="16390" name="Fußzeilenplatzhalter 2"/>
          <p:cNvSpPr txBox="1">
            <a:spLocks/>
          </p:cNvSpPr>
          <p:nvPr/>
        </p:nvSpPr>
        <p:spPr bwMode="auto">
          <a:xfrm>
            <a:off x="3633788" y="6577013"/>
            <a:ext cx="45370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de-DE" altLang="de-DE" sz="1200" dirty="0" smtClean="0">
                <a:solidFill>
                  <a:srgbClr val="668E96"/>
                </a:solidFill>
                <a:latin typeface="Arial Narrow" pitchFamily="34" charset="0"/>
              </a:rPr>
              <a:t>Bundesarbeitskreis Wohnungsmarktbeobachtung, 17.11.2017</a:t>
            </a:r>
            <a:endParaRPr lang="de-DE" altLang="de-DE" sz="1200" dirty="0">
              <a:solidFill>
                <a:srgbClr val="668E96"/>
              </a:solidFill>
              <a:latin typeface="Arial Narrow" pitchFamily="34" charset="0"/>
            </a:endParaRPr>
          </a:p>
        </p:txBody>
      </p:sp>
      <p:sp>
        <p:nvSpPr>
          <p:cNvPr id="16391" name="Foliennummernplatzhalter 3"/>
          <p:cNvSpPr txBox="1">
            <a:spLocks/>
          </p:cNvSpPr>
          <p:nvPr/>
        </p:nvSpPr>
        <p:spPr bwMode="auto">
          <a:xfrm>
            <a:off x="6858000" y="6575425"/>
            <a:ext cx="262731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de-DE" altLang="de-DE" sz="1200">
                <a:solidFill>
                  <a:srgbClr val="004250"/>
                </a:solidFill>
                <a:latin typeface="Arial Narrow" pitchFamily="34" charset="0"/>
              </a:rPr>
              <a:t>	</a:t>
            </a:r>
            <a:r>
              <a:rPr lang="de-DE" altLang="de-DE" sz="1200">
                <a:solidFill>
                  <a:srgbClr val="668E96"/>
                </a:solidFill>
                <a:latin typeface="Arial Narrow" pitchFamily="34" charset="0"/>
              </a:rPr>
              <a:t>                     Folie</a:t>
            </a: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772" y="994573"/>
            <a:ext cx="8442455" cy="5445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Box 4"/>
          <p:cNvSpPr txBox="1">
            <a:spLocks noChangeArrowheads="1"/>
          </p:cNvSpPr>
          <p:nvPr/>
        </p:nvSpPr>
        <p:spPr bwMode="auto">
          <a:xfrm>
            <a:off x="257968" y="19903"/>
            <a:ext cx="806457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de-DE" altLang="de-DE" sz="2400" b="1" dirty="0">
                <a:solidFill>
                  <a:srgbClr val="668E96"/>
                </a:solidFill>
                <a:latin typeface="Arial Narrow" pitchFamily="34" charset="0"/>
              </a:rPr>
              <a:t>Analyse </a:t>
            </a:r>
            <a:r>
              <a:rPr lang="de-DE" altLang="de-DE" sz="2400" b="1" dirty="0" smtClean="0">
                <a:solidFill>
                  <a:srgbClr val="668E96"/>
                </a:solidFill>
                <a:latin typeface="Arial Narrow" pitchFamily="34" charset="0"/>
              </a:rPr>
              <a:t>Baulandpreise – Wie ist die Entwicklung bei den gebrauchten Immobilien im Vergleich?</a:t>
            </a:r>
            <a:endParaRPr lang="de-DE" altLang="de-DE" sz="2400" b="1" dirty="0">
              <a:solidFill>
                <a:srgbClr val="668E96"/>
              </a:solidFill>
              <a:latin typeface="Arial Narrow" pitchFamily="34" charset="0"/>
            </a:endParaRPr>
          </a:p>
        </p:txBody>
      </p:sp>
    </p:spTree>
    <p:extLst>
      <p:ext uri="{BB962C8B-B14F-4D97-AF65-F5344CB8AC3E}">
        <p14:creationId xmlns:p14="http://schemas.microsoft.com/office/powerpoint/2010/main" val="9810817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ußzeilenplatzhalter 2"/>
          <p:cNvSpPr>
            <a:spLocks noGrp="1"/>
          </p:cNvSpPr>
          <p:nvPr>
            <p:ph type="ftr" sz="quarter" idx="11"/>
          </p:nvPr>
        </p:nvSpPr>
        <p:spPr>
          <a:noFill/>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de-DE" altLang="de-DE" sz="1200" smtClean="0">
                <a:solidFill>
                  <a:srgbClr val="004250"/>
                </a:solidFill>
                <a:latin typeface="Arial Narrow" pitchFamily="34" charset="0"/>
              </a:rPr>
              <a:t>    </a:t>
            </a:r>
          </a:p>
        </p:txBody>
      </p:sp>
      <p:sp>
        <p:nvSpPr>
          <p:cNvPr id="6147" name="Rectangle 2"/>
          <p:cNvSpPr>
            <a:spLocks noChangeArrowheads="1"/>
          </p:cNvSpPr>
          <p:nvPr/>
        </p:nvSpPr>
        <p:spPr bwMode="auto">
          <a:xfrm rot="-5400000">
            <a:off x="1747278" y="-871378"/>
            <a:ext cx="5649442" cy="9144000"/>
          </a:xfrm>
          <a:prstGeom prst="rect">
            <a:avLst/>
          </a:prstGeom>
          <a:solidFill>
            <a:srgbClr val="BED0D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de-DE" altLang="de-DE" sz="1800"/>
          </a:p>
        </p:txBody>
      </p:sp>
      <p:sp>
        <p:nvSpPr>
          <p:cNvPr id="6148" name="Text Box 4"/>
          <p:cNvSpPr txBox="1">
            <a:spLocks noChangeArrowheads="1"/>
          </p:cNvSpPr>
          <p:nvPr/>
        </p:nvSpPr>
        <p:spPr bwMode="auto">
          <a:xfrm>
            <a:off x="323850" y="147638"/>
            <a:ext cx="756051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de-DE" altLang="de-DE" sz="2400" b="1" dirty="0" smtClean="0">
                <a:solidFill>
                  <a:srgbClr val="668E96"/>
                </a:solidFill>
                <a:latin typeface="Arial Narrow" pitchFamily="34" charset="0"/>
              </a:rPr>
              <a:t>Vor dem Impulsvortrag</a:t>
            </a:r>
            <a:endParaRPr lang="de-DE" altLang="de-DE" sz="2400" b="1" dirty="0">
              <a:solidFill>
                <a:srgbClr val="668E96"/>
              </a:solidFill>
              <a:latin typeface="Arial Narrow" pitchFamily="34" charset="0"/>
            </a:endParaRPr>
          </a:p>
        </p:txBody>
      </p:sp>
      <p:sp>
        <p:nvSpPr>
          <p:cNvPr id="6149" name="Text Box 5"/>
          <p:cNvSpPr txBox="1">
            <a:spLocks noChangeArrowheads="1"/>
          </p:cNvSpPr>
          <p:nvPr/>
        </p:nvSpPr>
        <p:spPr bwMode="auto">
          <a:xfrm>
            <a:off x="7308850" y="1341438"/>
            <a:ext cx="1835150" cy="5216525"/>
          </a:xfrm>
          <a:prstGeom prst="rect">
            <a:avLst/>
          </a:prstGeom>
          <a:noFill/>
          <a:ln>
            <a:noFill/>
          </a:ln>
          <a:effectLst/>
          <a:extLst>
            <a:ext uri="{909E8E84-426E-40DD-AFC4-6F175D3DCCD1}">
              <a14:hiddenFill xmlns:a14="http://schemas.microsoft.com/office/drawing/2010/main">
                <a:solidFill>
                  <a:srgbClr val="BED0D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550800"/>
          <a:lstStyle>
            <a:lvl1pPr marL="271463" indent="-271463">
              <a:defRPr>
                <a:solidFill>
                  <a:schemeClr val="tx1"/>
                </a:solidFill>
                <a:latin typeface="Arial" charset="0"/>
                <a:cs typeface="Arial" charset="0"/>
              </a:defRPr>
            </a:lvl1pPr>
            <a:lvl2pPr marL="1082675" indent="-457200">
              <a:defRPr>
                <a:solidFill>
                  <a:schemeClr val="tx1"/>
                </a:solidFill>
                <a:latin typeface="Arial" charset="0"/>
                <a:cs typeface="Arial" charset="0"/>
              </a:defRPr>
            </a:lvl2pPr>
            <a:lvl3pPr marL="1719263" indent="-457200">
              <a:defRPr>
                <a:solidFill>
                  <a:schemeClr val="tx1"/>
                </a:solidFill>
                <a:latin typeface="Arial" charset="0"/>
                <a:cs typeface="Arial" charset="0"/>
              </a:defRPr>
            </a:lvl3pPr>
            <a:lvl4pPr marL="2355850" indent="-457200">
              <a:defRPr>
                <a:solidFill>
                  <a:schemeClr val="tx1"/>
                </a:solidFill>
                <a:latin typeface="Arial" charset="0"/>
                <a:cs typeface="Arial" charset="0"/>
              </a:defRPr>
            </a:lvl4pPr>
            <a:lvl5pPr marL="2992438" indent="-457200">
              <a:defRPr>
                <a:solidFill>
                  <a:schemeClr val="tx1"/>
                </a:solidFill>
                <a:latin typeface="Arial" charset="0"/>
                <a:cs typeface="Arial" charset="0"/>
              </a:defRPr>
            </a:lvl5pPr>
            <a:lvl6pPr marL="3449638" indent="-457200" eaLnBrk="0" fontAlgn="base" hangingPunct="0">
              <a:spcBef>
                <a:spcPct val="0"/>
              </a:spcBef>
              <a:spcAft>
                <a:spcPct val="0"/>
              </a:spcAft>
              <a:defRPr>
                <a:solidFill>
                  <a:schemeClr val="tx1"/>
                </a:solidFill>
                <a:latin typeface="Arial" charset="0"/>
                <a:cs typeface="Arial" charset="0"/>
              </a:defRPr>
            </a:lvl6pPr>
            <a:lvl7pPr marL="3906838" indent="-457200" eaLnBrk="0" fontAlgn="base" hangingPunct="0">
              <a:spcBef>
                <a:spcPct val="0"/>
              </a:spcBef>
              <a:spcAft>
                <a:spcPct val="0"/>
              </a:spcAft>
              <a:defRPr>
                <a:solidFill>
                  <a:schemeClr val="tx1"/>
                </a:solidFill>
                <a:latin typeface="Arial" charset="0"/>
                <a:cs typeface="Arial" charset="0"/>
              </a:defRPr>
            </a:lvl7pPr>
            <a:lvl8pPr marL="4364038" indent="-457200" eaLnBrk="0" fontAlgn="base" hangingPunct="0">
              <a:spcBef>
                <a:spcPct val="0"/>
              </a:spcBef>
              <a:spcAft>
                <a:spcPct val="0"/>
              </a:spcAft>
              <a:defRPr>
                <a:solidFill>
                  <a:schemeClr val="tx1"/>
                </a:solidFill>
                <a:latin typeface="Arial" charset="0"/>
                <a:cs typeface="Arial" charset="0"/>
              </a:defRPr>
            </a:lvl8pPr>
            <a:lvl9pPr marL="4821238" indent="-4572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de-DE" altLang="de-DE" sz="1300" b="1">
                <a:solidFill>
                  <a:schemeClr val="bg1"/>
                </a:solidFill>
                <a:latin typeface="Arial Narrow" pitchFamily="34" charset="0"/>
              </a:rPr>
              <a:t>	</a:t>
            </a:r>
            <a:endParaRPr lang="de-DE" altLang="de-DE" sz="1300" b="1">
              <a:solidFill>
                <a:srgbClr val="BED0D2"/>
              </a:solidFill>
              <a:latin typeface="Arial Narrow" pitchFamily="34" charset="0"/>
            </a:endParaRPr>
          </a:p>
        </p:txBody>
      </p:sp>
      <p:sp>
        <p:nvSpPr>
          <p:cNvPr id="6150" name="Datumsplatzhalter 1"/>
          <p:cNvSpPr>
            <a:spLocks noGrp="1"/>
          </p:cNvSpPr>
          <p:nvPr>
            <p:ph type="dt" sz="quarter" idx="10"/>
          </p:nvPr>
        </p:nvSpPr>
        <p:spPr>
          <a:xfrm>
            <a:off x="87313" y="6577013"/>
            <a:ext cx="2808287" cy="476250"/>
          </a:xfrm>
          <a:noFill/>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de-DE" altLang="de-DE" sz="1200" smtClean="0">
                <a:solidFill>
                  <a:srgbClr val="668E96"/>
                </a:solidFill>
                <a:latin typeface="Arial Narrow" pitchFamily="34" charset="0"/>
              </a:rPr>
              <a:t>Dipl.-Geograph Matthias Waltersbacher </a:t>
            </a:r>
          </a:p>
        </p:txBody>
      </p:sp>
      <p:sp>
        <p:nvSpPr>
          <p:cNvPr id="6151" name="Fußzeilenplatzhalter 2"/>
          <p:cNvSpPr txBox="1">
            <a:spLocks/>
          </p:cNvSpPr>
          <p:nvPr/>
        </p:nvSpPr>
        <p:spPr bwMode="auto">
          <a:xfrm>
            <a:off x="3633788" y="6577013"/>
            <a:ext cx="45370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de-DE" altLang="de-DE" sz="1200" dirty="0" smtClean="0">
                <a:solidFill>
                  <a:srgbClr val="668E96"/>
                </a:solidFill>
                <a:latin typeface="Arial Narrow" pitchFamily="34" charset="0"/>
              </a:rPr>
              <a:t>Bundesarbeitskreis Wohnungsmarktbeobachtung, 17.11.2017</a:t>
            </a:r>
            <a:endParaRPr lang="de-DE" altLang="de-DE" sz="1200" dirty="0">
              <a:solidFill>
                <a:srgbClr val="668E96"/>
              </a:solidFill>
              <a:latin typeface="Arial Narrow" pitchFamily="34" charset="0"/>
            </a:endParaRPr>
          </a:p>
        </p:txBody>
      </p:sp>
      <p:sp>
        <p:nvSpPr>
          <p:cNvPr id="6152" name="Foliennummernplatzhalter 3"/>
          <p:cNvSpPr txBox="1">
            <a:spLocks/>
          </p:cNvSpPr>
          <p:nvPr/>
        </p:nvSpPr>
        <p:spPr bwMode="auto">
          <a:xfrm>
            <a:off x="6858000" y="6575425"/>
            <a:ext cx="262731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de-DE" altLang="de-DE" sz="1200">
                <a:solidFill>
                  <a:srgbClr val="004250"/>
                </a:solidFill>
                <a:latin typeface="Arial Narrow" pitchFamily="34" charset="0"/>
              </a:rPr>
              <a:t>	</a:t>
            </a:r>
            <a:r>
              <a:rPr lang="de-DE" altLang="de-DE" sz="1200">
                <a:solidFill>
                  <a:srgbClr val="668E96"/>
                </a:solidFill>
                <a:latin typeface="Arial Narrow" pitchFamily="34" charset="0"/>
              </a:rPr>
              <a:t>                     Folie</a:t>
            </a:r>
          </a:p>
        </p:txBody>
      </p:sp>
      <p:sp>
        <p:nvSpPr>
          <p:cNvPr id="11" name="Text Box 17"/>
          <p:cNvSpPr txBox="1">
            <a:spLocks noChangeArrowheads="1"/>
          </p:cNvSpPr>
          <p:nvPr/>
        </p:nvSpPr>
        <p:spPr bwMode="auto">
          <a:xfrm>
            <a:off x="0" y="1341438"/>
            <a:ext cx="9229725"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8775" indent="-358775">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Clr>
                <a:srgbClr val="FF0000"/>
              </a:buClr>
              <a:buFont typeface="Wingdings" pitchFamily="2" charset="2"/>
              <a:buChar char="§"/>
            </a:pPr>
            <a:r>
              <a:rPr lang="de-DE" altLang="de-DE" sz="2200" dirty="0" smtClean="0">
                <a:latin typeface="Arial Narrow" pitchFamily="34" charset="0"/>
              </a:rPr>
              <a:t>Welche sind die relevanten Immobilienpreisindizes?</a:t>
            </a:r>
            <a:endParaRPr lang="de-DE" altLang="de-DE" sz="2200" dirty="0">
              <a:latin typeface="Arial Narrow" pitchFamily="34" charset="0"/>
            </a:endParaRPr>
          </a:p>
        </p:txBody>
      </p:sp>
      <p:sp>
        <p:nvSpPr>
          <p:cNvPr id="12" name="Text Box 17"/>
          <p:cNvSpPr txBox="1">
            <a:spLocks noChangeArrowheads="1"/>
          </p:cNvSpPr>
          <p:nvPr/>
        </p:nvSpPr>
        <p:spPr bwMode="auto">
          <a:xfrm>
            <a:off x="22795" y="2206699"/>
            <a:ext cx="9229725"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8775" indent="-358775">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Clr>
                <a:srgbClr val="FF0000"/>
              </a:buClr>
              <a:buFont typeface="Wingdings" pitchFamily="2" charset="2"/>
              <a:buChar char="§"/>
            </a:pPr>
            <a:r>
              <a:rPr lang="de-DE" altLang="de-DE" sz="2200" dirty="0" smtClean="0">
                <a:latin typeface="Arial Narrow" pitchFamily="34" charset="0"/>
              </a:rPr>
              <a:t>Welche Entwicklungen zeigen sie auf?</a:t>
            </a:r>
            <a:endParaRPr lang="de-DE" altLang="de-DE" sz="2200" dirty="0">
              <a:latin typeface="Arial Narrow" pitchFamily="34" charset="0"/>
            </a:endParaRPr>
          </a:p>
        </p:txBody>
      </p:sp>
      <p:sp>
        <p:nvSpPr>
          <p:cNvPr id="13" name="Text Box 17"/>
          <p:cNvSpPr txBox="1">
            <a:spLocks noChangeArrowheads="1"/>
          </p:cNvSpPr>
          <p:nvPr/>
        </p:nvSpPr>
        <p:spPr bwMode="auto">
          <a:xfrm>
            <a:off x="22795" y="3142803"/>
            <a:ext cx="9229725"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8775" indent="-358775">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Clr>
                <a:srgbClr val="FF0000"/>
              </a:buClr>
              <a:buFont typeface="Wingdings" pitchFamily="2" charset="2"/>
              <a:buChar char="§"/>
            </a:pPr>
            <a:r>
              <a:rPr lang="de-DE" altLang="de-DE" sz="2200" dirty="0" smtClean="0">
                <a:latin typeface="Arial Narrow" pitchFamily="34" charset="0"/>
              </a:rPr>
              <a:t>Gibt es Besonderheiten?</a:t>
            </a:r>
            <a:endParaRPr lang="de-DE" altLang="de-DE" sz="2200" dirty="0">
              <a:latin typeface="Arial Narrow" pitchFamily="34" charset="0"/>
            </a:endParaRPr>
          </a:p>
        </p:txBody>
      </p:sp>
      <p:sp>
        <p:nvSpPr>
          <p:cNvPr id="14" name="Text Box 17"/>
          <p:cNvSpPr txBox="1">
            <a:spLocks noChangeArrowheads="1"/>
          </p:cNvSpPr>
          <p:nvPr/>
        </p:nvSpPr>
        <p:spPr bwMode="auto">
          <a:xfrm>
            <a:off x="40248" y="4006899"/>
            <a:ext cx="9229725"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8775" indent="-358775">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Clr>
                <a:srgbClr val="FF0000"/>
              </a:buClr>
              <a:buFont typeface="Wingdings" pitchFamily="2" charset="2"/>
              <a:buChar char="§"/>
            </a:pPr>
            <a:r>
              <a:rPr lang="de-DE" altLang="de-DE" sz="2200" dirty="0" smtClean="0">
                <a:latin typeface="Arial Narrow" pitchFamily="34" charset="0"/>
              </a:rPr>
              <a:t>Sind Einschränkungen zu beachten?</a:t>
            </a:r>
            <a:endParaRPr lang="de-DE" altLang="de-DE" sz="2200" dirty="0">
              <a:latin typeface="Arial Narrow" pitchFamily="34" charset="0"/>
            </a:endParaRPr>
          </a:p>
        </p:txBody>
      </p:sp>
    </p:spTree>
    <p:extLst>
      <p:ext uri="{BB962C8B-B14F-4D97-AF65-F5344CB8AC3E}">
        <p14:creationId xmlns:p14="http://schemas.microsoft.com/office/powerpoint/2010/main" val="20112112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ußzeilenplatzhalter 2"/>
          <p:cNvSpPr>
            <a:spLocks noGrp="1"/>
          </p:cNvSpPr>
          <p:nvPr>
            <p:ph type="ftr" sz="quarter" idx="11"/>
          </p:nvPr>
        </p:nvSpPr>
        <p:spPr>
          <a:noFill/>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de-DE" altLang="de-DE" sz="1200" smtClean="0">
                <a:solidFill>
                  <a:srgbClr val="004250"/>
                </a:solidFill>
                <a:latin typeface="Arial Narrow" pitchFamily="34" charset="0"/>
              </a:rPr>
              <a:t>    </a:t>
            </a:r>
          </a:p>
        </p:txBody>
      </p:sp>
      <p:sp>
        <p:nvSpPr>
          <p:cNvPr id="16387" name="Rectangle 2"/>
          <p:cNvSpPr>
            <a:spLocks noChangeArrowheads="1"/>
          </p:cNvSpPr>
          <p:nvPr/>
        </p:nvSpPr>
        <p:spPr bwMode="auto">
          <a:xfrm rot="-5400000">
            <a:off x="1691481" y="-854868"/>
            <a:ext cx="5761037" cy="9144000"/>
          </a:xfrm>
          <a:prstGeom prst="rect">
            <a:avLst/>
          </a:prstGeom>
          <a:solidFill>
            <a:srgbClr val="BED0D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de-DE" altLang="de-DE" sz="1800"/>
          </a:p>
        </p:txBody>
      </p:sp>
      <p:sp>
        <p:nvSpPr>
          <p:cNvPr id="16388" name="Text Box 5"/>
          <p:cNvSpPr txBox="1">
            <a:spLocks noChangeArrowheads="1"/>
          </p:cNvSpPr>
          <p:nvPr/>
        </p:nvSpPr>
        <p:spPr bwMode="auto">
          <a:xfrm>
            <a:off x="7308850" y="1341438"/>
            <a:ext cx="1835150" cy="5216525"/>
          </a:xfrm>
          <a:prstGeom prst="rect">
            <a:avLst/>
          </a:prstGeom>
          <a:noFill/>
          <a:ln>
            <a:noFill/>
          </a:ln>
          <a:effectLst/>
          <a:extLst>
            <a:ext uri="{909E8E84-426E-40DD-AFC4-6F175D3DCCD1}">
              <a14:hiddenFill xmlns:a14="http://schemas.microsoft.com/office/drawing/2010/main">
                <a:solidFill>
                  <a:srgbClr val="BED0D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550800"/>
          <a:lstStyle>
            <a:lvl1pPr marL="271463" indent="-271463">
              <a:defRPr>
                <a:solidFill>
                  <a:schemeClr val="tx1"/>
                </a:solidFill>
                <a:latin typeface="Arial" charset="0"/>
                <a:cs typeface="Arial" charset="0"/>
              </a:defRPr>
            </a:lvl1pPr>
            <a:lvl2pPr marL="1082675" indent="-457200">
              <a:defRPr>
                <a:solidFill>
                  <a:schemeClr val="tx1"/>
                </a:solidFill>
                <a:latin typeface="Arial" charset="0"/>
                <a:cs typeface="Arial" charset="0"/>
              </a:defRPr>
            </a:lvl2pPr>
            <a:lvl3pPr marL="1719263" indent="-457200">
              <a:defRPr>
                <a:solidFill>
                  <a:schemeClr val="tx1"/>
                </a:solidFill>
                <a:latin typeface="Arial" charset="0"/>
                <a:cs typeface="Arial" charset="0"/>
              </a:defRPr>
            </a:lvl3pPr>
            <a:lvl4pPr marL="2355850" indent="-457200">
              <a:defRPr>
                <a:solidFill>
                  <a:schemeClr val="tx1"/>
                </a:solidFill>
                <a:latin typeface="Arial" charset="0"/>
                <a:cs typeface="Arial" charset="0"/>
              </a:defRPr>
            </a:lvl4pPr>
            <a:lvl5pPr marL="2992438" indent="-457200">
              <a:defRPr>
                <a:solidFill>
                  <a:schemeClr val="tx1"/>
                </a:solidFill>
                <a:latin typeface="Arial" charset="0"/>
                <a:cs typeface="Arial" charset="0"/>
              </a:defRPr>
            </a:lvl5pPr>
            <a:lvl6pPr marL="3449638" indent="-457200" eaLnBrk="0" fontAlgn="base" hangingPunct="0">
              <a:spcBef>
                <a:spcPct val="0"/>
              </a:spcBef>
              <a:spcAft>
                <a:spcPct val="0"/>
              </a:spcAft>
              <a:defRPr>
                <a:solidFill>
                  <a:schemeClr val="tx1"/>
                </a:solidFill>
                <a:latin typeface="Arial" charset="0"/>
                <a:cs typeface="Arial" charset="0"/>
              </a:defRPr>
            </a:lvl6pPr>
            <a:lvl7pPr marL="3906838" indent="-457200" eaLnBrk="0" fontAlgn="base" hangingPunct="0">
              <a:spcBef>
                <a:spcPct val="0"/>
              </a:spcBef>
              <a:spcAft>
                <a:spcPct val="0"/>
              </a:spcAft>
              <a:defRPr>
                <a:solidFill>
                  <a:schemeClr val="tx1"/>
                </a:solidFill>
                <a:latin typeface="Arial" charset="0"/>
                <a:cs typeface="Arial" charset="0"/>
              </a:defRPr>
            </a:lvl7pPr>
            <a:lvl8pPr marL="4364038" indent="-457200" eaLnBrk="0" fontAlgn="base" hangingPunct="0">
              <a:spcBef>
                <a:spcPct val="0"/>
              </a:spcBef>
              <a:spcAft>
                <a:spcPct val="0"/>
              </a:spcAft>
              <a:defRPr>
                <a:solidFill>
                  <a:schemeClr val="tx1"/>
                </a:solidFill>
                <a:latin typeface="Arial" charset="0"/>
                <a:cs typeface="Arial" charset="0"/>
              </a:defRPr>
            </a:lvl8pPr>
            <a:lvl9pPr marL="4821238" indent="-4572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de-DE" altLang="de-DE" sz="1300" b="1">
                <a:solidFill>
                  <a:schemeClr val="bg1"/>
                </a:solidFill>
                <a:latin typeface="Arial Narrow" pitchFamily="34" charset="0"/>
              </a:rPr>
              <a:t>	</a:t>
            </a:r>
            <a:endParaRPr lang="de-DE" altLang="de-DE" sz="1300" b="1">
              <a:solidFill>
                <a:srgbClr val="BED0D2"/>
              </a:solidFill>
              <a:latin typeface="Arial Narrow" pitchFamily="34" charset="0"/>
            </a:endParaRPr>
          </a:p>
        </p:txBody>
      </p:sp>
      <p:sp>
        <p:nvSpPr>
          <p:cNvPr id="16389" name="Datumsplatzhalter 1"/>
          <p:cNvSpPr>
            <a:spLocks noGrp="1"/>
          </p:cNvSpPr>
          <p:nvPr>
            <p:ph type="dt" sz="quarter" idx="10"/>
          </p:nvPr>
        </p:nvSpPr>
        <p:spPr>
          <a:xfrm>
            <a:off x="87313" y="6577013"/>
            <a:ext cx="2808287" cy="476250"/>
          </a:xfrm>
          <a:noFill/>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de-DE" altLang="de-DE" sz="1200" smtClean="0">
                <a:solidFill>
                  <a:srgbClr val="668E96"/>
                </a:solidFill>
                <a:latin typeface="Arial Narrow" pitchFamily="34" charset="0"/>
              </a:rPr>
              <a:t>Dipl.-Geograph Matthias Waltersbacher </a:t>
            </a:r>
          </a:p>
        </p:txBody>
      </p:sp>
      <p:sp>
        <p:nvSpPr>
          <p:cNvPr id="16390" name="Fußzeilenplatzhalter 2"/>
          <p:cNvSpPr txBox="1">
            <a:spLocks/>
          </p:cNvSpPr>
          <p:nvPr/>
        </p:nvSpPr>
        <p:spPr bwMode="auto">
          <a:xfrm>
            <a:off x="3633788" y="6577013"/>
            <a:ext cx="45370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de-DE" altLang="de-DE" sz="1200" dirty="0" smtClean="0">
                <a:solidFill>
                  <a:srgbClr val="668E96"/>
                </a:solidFill>
                <a:latin typeface="Arial Narrow" pitchFamily="34" charset="0"/>
              </a:rPr>
              <a:t>Bundesarbeitskreis Wohnungsmarktbeobachtung, 17.11.2017</a:t>
            </a:r>
            <a:endParaRPr lang="de-DE" altLang="de-DE" sz="1200" dirty="0">
              <a:solidFill>
                <a:srgbClr val="668E96"/>
              </a:solidFill>
              <a:latin typeface="Arial Narrow" pitchFamily="34" charset="0"/>
            </a:endParaRPr>
          </a:p>
        </p:txBody>
      </p:sp>
      <p:sp>
        <p:nvSpPr>
          <p:cNvPr id="16391" name="Foliennummernplatzhalter 3"/>
          <p:cNvSpPr txBox="1">
            <a:spLocks/>
          </p:cNvSpPr>
          <p:nvPr/>
        </p:nvSpPr>
        <p:spPr bwMode="auto">
          <a:xfrm>
            <a:off x="6858000" y="6575425"/>
            <a:ext cx="262731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de-DE" altLang="de-DE" sz="1200">
                <a:solidFill>
                  <a:srgbClr val="004250"/>
                </a:solidFill>
                <a:latin typeface="Arial Narrow" pitchFamily="34" charset="0"/>
              </a:rPr>
              <a:t>	</a:t>
            </a:r>
            <a:r>
              <a:rPr lang="de-DE" altLang="de-DE" sz="1200">
                <a:solidFill>
                  <a:srgbClr val="668E96"/>
                </a:solidFill>
                <a:latin typeface="Arial Narrow" pitchFamily="34" charset="0"/>
              </a:rPr>
              <a:t>                     Folie</a:t>
            </a: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963031"/>
            <a:ext cx="8540266" cy="5508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Box 4"/>
          <p:cNvSpPr txBox="1">
            <a:spLocks noChangeArrowheads="1"/>
          </p:cNvSpPr>
          <p:nvPr/>
        </p:nvSpPr>
        <p:spPr bwMode="auto">
          <a:xfrm>
            <a:off x="257968" y="19903"/>
            <a:ext cx="806457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de-DE" altLang="de-DE" sz="2400" b="1" dirty="0">
                <a:solidFill>
                  <a:srgbClr val="668E96"/>
                </a:solidFill>
                <a:latin typeface="Arial Narrow" pitchFamily="34" charset="0"/>
              </a:rPr>
              <a:t>Analyse </a:t>
            </a:r>
            <a:r>
              <a:rPr lang="de-DE" altLang="de-DE" sz="2400" b="1" dirty="0" smtClean="0">
                <a:solidFill>
                  <a:srgbClr val="668E96"/>
                </a:solidFill>
                <a:latin typeface="Arial Narrow" pitchFamily="34" charset="0"/>
              </a:rPr>
              <a:t>Baulandpreise – Wie ist die Entwicklung bei den gebrauchten Immobilien im Vergleich?</a:t>
            </a:r>
            <a:endParaRPr lang="de-DE" altLang="de-DE" sz="2400" b="1" dirty="0">
              <a:solidFill>
                <a:srgbClr val="668E96"/>
              </a:solidFill>
              <a:latin typeface="Arial Narrow" pitchFamily="34" charset="0"/>
            </a:endParaRPr>
          </a:p>
        </p:txBody>
      </p:sp>
    </p:spTree>
    <p:extLst>
      <p:ext uri="{BB962C8B-B14F-4D97-AF65-F5344CB8AC3E}">
        <p14:creationId xmlns:p14="http://schemas.microsoft.com/office/powerpoint/2010/main" val="9810817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ußzeilenplatzhalter 2"/>
          <p:cNvSpPr>
            <a:spLocks noGrp="1"/>
          </p:cNvSpPr>
          <p:nvPr>
            <p:ph type="ftr" sz="quarter" idx="11"/>
          </p:nvPr>
        </p:nvSpPr>
        <p:spPr>
          <a:noFill/>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de-DE" altLang="de-DE" sz="1200" smtClean="0">
                <a:solidFill>
                  <a:srgbClr val="004250"/>
                </a:solidFill>
                <a:latin typeface="Arial Narrow" pitchFamily="34" charset="0"/>
              </a:rPr>
              <a:t>    </a:t>
            </a:r>
          </a:p>
        </p:txBody>
      </p:sp>
      <p:sp>
        <p:nvSpPr>
          <p:cNvPr id="16387" name="Rectangle 2"/>
          <p:cNvSpPr>
            <a:spLocks noChangeArrowheads="1"/>
          </p:cNvSpPr>
          <p:nvPr/>
        </p:nvSpPr>
        <p:spPr bwMode="auto">
          <a:xfrm rot="-5400000">
            <a:off x="1691481" y="-854868"/>
            <a:ext cx="5761037" cy="9144000"/>
          </a:xfrm>
          <a:prstGeom prst="rect">
            <a:avLst/>
          </a:prstGeom>
          <a:solidFill>
            <a:srgbClr val="BED0D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de-DE" altLang="de-DE" sz="1800"/>
          </a:p>
        </p:txBody>
      </p:sp>
      <p:sp>
        <p:nvSpPr>
          <p:cNvPr id="16388" name="Text Box 5"/>
          <p:cNvSpPr txBox="1">
            <a:spLocks noChangeArrowheads="1"/>
          </p:cNvSpPr>
          <p:nvPr/>
        </p:nvSpPr>
        <p:spPr bwMode="auto">
          <a:xfrm>
            <a:off x="7308850" y="1341438"/>
            <a:ext cx="1835150" cy="5216525"/>
          </a:xfrm>
          <a:prstGeom prst="rect">
            <a:avLst/>
          </a:prstGeom>
          <a:noFill/>
          <a:ln>
            <a:noFill/>
          </a:ln>
          <a:effectLst/>
          <a:extLst>
            <a:ext uri="{909E8E84-426E-40DD-AFC4-6F175D3DCCD1}">
              <a14:hiddenFill xmlns:a14="http://schemas.microsoft.com/office/drawing/2010/main">
                <a:solidFill>
                  <a:srgbClr val="BED0D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550800"/>
          <a:lstStyle>
            <a:lvl1pPr marL="271463" indent="-271463">
              <a:defRPr>
                <a:solidFill>
                  <a:schemeClr val="tx1"/>
                </a:solidFill>
                <a:latin typeface="Arial" charset="0"/>
                <a:cs typeface="Arial" charset="0"/>
              </a:defRPr>
            </a:lvl1pPr>
            <a:lvl2pPr marL="1082675" indent="-457200">
              <a:defRPr>
                <a:solidFill>
                  <a:schemeClr val="tx1"/>
                </a:solidFill>
                <a:latin typeface="Arial" charset="0"/>
                <a:cs typeface="Arial" charset="0"/>
              </a:defRPr>
            </a:lvl2pPr>
            <a:lvl3pPr marL="1719263" indent="-457200">
              <a:defRPr>
                <a:solidFill>
                  <a:schemeClr val="tx1"/>
                </a:solidFill>
                <a:latin typeface="Arial" charset="0"/>
                <a:cs typeface="Arial" charset="0"/>
              </a:defRPr>
            </a:lvl3pPr>
            <a:lvl4pPr marL="2355850" indent="-457200">
              <a:defRPr>
                <a:solidFill>
                  <a:schemeClr val="tx1"/>
                </a:solidFill>
                <a:latin typeface="Arial" charset="0"/>
                <a:cs typeface="Arial" charset="0"/>
              </a:defRPr>
            </a:lvl4pPr>
            <a:lvl5pPr marL="2992438" indent="-457200">
              <a:defRPr>
                <a:solidFill>
                  <a:schemeClr val="tx1"/>
                </a:solidFill>
                <a:latin typeface="Arial" charset="0"/>
                <a:cs typeface="Arial" charset="0"/>
              </a:defRPr>
            </a:lvl5pPr>
            <a:lvl6pPr marL="3449638" indent="-457200" eaLnBrk="0" fontAlgn="base" hangingPunct="0">
              <a:spcBef>
                <a:spcPct val="0"/>
              </a:spcBef>
              <a:spcAft>
                <a:spcPct val="0"/>
              </a:spcAft>
              <a:defRPr>
                <a:solidFill>
                  <a:schemeClr val="tx1"/>
                </a:solidFill>
                <a:latin typeface="Arial" charset="0"/>
                <a:cs typeface="Arial" charset="0"/>
              </a:defRPr>
            </a:lvl6pPr>
            <a:lvl7pPr marL="3906838" indent="-457200" eaLnBrk="0" fontAlgn="base" hangingPunct="0">
              <a:spcBef>
                <a:spcPct val="0"/>
              </a:spcBef>
              <a:spcAft>
                <a:spcPct val="0"/>
              </a:spcAft>
              <a:defRPr>
                <a:solidFill>
                  <a:schemeClr val="tx1"/>
                </a:solidFill>
                <a:latin typeface="Arial" charset="0"/>
                <a:cs typeface="Arial" charset="0"/>
              </a:defRPr>
            </a:lvl7pPr>
            <a:lvl8pPr marL="4364038" indent="-457200" eaLnBrk="0" fontAlgn="base" hangingPunct="0">
              <a:spcBef>
                <a:spcPct val="0"/>
              </a:spcBef>
              <a:spcAft>
                <a:spcPct val="0"/>
              </a:spcAft>
              <a:defRPr>
                <a:solidFill>
                  <a:schemeClr val="tx1"/>
                </a:solidFill>
                <a:latin typeface="Arial" charset="0"/>
                <a:cs typeface="Arial" charset="0"/>
              </a:defRPr>
            </a:lvl8pPr>
            <a:lvl9pPr marL="4821238" indent="-4572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de-DE" altLang="de-DE" sz="1300" b="1">
                <a:solidFill>
                  <a:schemeClr val="bg1"/>
                </a:solidFill>
                <a:latin typeface="Arial Narrow" pitchFamily="34" charset="0"/>
              </a:rPr>
              <a:t>	</a:t>
            </a:r>
            <a:endParaRPr lang="de-DE" altLang="de-DE" sz="1300" b="1">
              <a:solidFill>
                <a:srgbClr val="BED0D2"/>
              </a:solidFill>
              <a:latin typeface="Arial Narrow" pitchFamily="34" charset="0"/>
            </a:endParaRPr>
          </a:p>
        </p:txBody>
      </p:sp>
      <p:sp>
        <p:nvSpPr>
          <p:cNvPr id="16389" name="Datumsplatzhalter 1"/>
          <p:cNvSpPr>
            <a:spLocks noGrp="1"/>
          </p:cNvSpPr>
          <p:nvPr>
            <p:ph type="dt" sz="quarter" idx="10"/>
          </p:nvPr>
        </p:nvSpPr>
        <p:spPr>
          <a:xfrm>
            <a:off x="87313" y="6577013"/>
            <a:ext cx="2808287" cy="476250"/>
          </a:xfrm>
          <a:noFill/>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de-DE" altLang="de-DE" sz="1200" smtClean="0">
                <a:solidFill>
                  <a:srgbClr val="668E96"/>
                </a:solidFill>
                <a:latin typeface="Arial Narrow" pitchFamily="34" charset="0"/>
              </a:rPr>
              <a:t>Dipl.-Geograph Matthias Waltersbacher </a:t>
            </a:r>
          </a:p>
        </p:txBody>
      </p:sp>
      <p:sp>
        <p:nvSpPr>
          <p:cNvPr id="16390" name="Fußzeilenplatzhalter 2"/>
          <p:cNvSpPr txBox="1">
            <a:spLocks/>
          </p:cNvSpPr>
          <p:nvPr/>
        </p:nvSpPr>
        <p:spPr bwMode="auto">
          <a:xfrm>
            <a:off x="3633788" y="6577013"/>
            <a:ext cx="45370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de-DE" altLang="de-DE" sz="1200" dirty="0" smtClean="0">
                <a:solidFill>
                  <a:srgbClr val="668E96"/>
                </a:solidFill>
                <a:latin typeface="Arial Narrow" pitchFamily="34" charset="0"/>
              </a:rPr>
              <a:t>Bundesarbeitskreis Wohnungsmarktbeobachtung, 17.11.2017</a:t>
            </a:r>
            <a:endParaRPr lang="de-DE" altLang="de-DE" sz="1200" dirty="0">
              <a:solidFill>
                <a:srgbClr val="668E96"/>
              </a:solidFill>
              <a:latin typeface="Arial Narrow" pitchFamily="34" charset="0"/>
            </a:endParaRPr>
          </a:p>
        </p:txBody>
      </p:sp>
      <p:sp>
        <p:nvSpPr>
          <p:cNvPr id="16391" name="Foliennummernplatzhalter 3"/>
          <p:cNvSpPr txBox="1">
            <a:spLocks/>
          </p:cNvSpPr>
          <p:nvPr/>
        </p:nvSpPr>
        <p:spPr bwMode="auto">
          <a:xfrm>
            <a:off x="6858000" y="6575425"/>
            <a:ext cx="262731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de-DE" altLang="de-DE" sz="1200">
                <a:solidFill>
                  <a:srgbClr val="004250"/>
                </a:solidFill>
                <a:latin typeface="Arial Narrow" pitchFamily="34" charset="0"/>
              </a:rPr>
              <a:t>	</a:t>
            </a:r>
            <a:r>
              <a:rPr lang="de-DE" altLang="de-DE" sz="1200">
                <a:solidFill>
                  <a:srgbClr val="668E96"/>
                </a:solidFill>
                <a:latin typeface="Arial Narrow" pitchFamily="34" charset="0"/>
              </a:rPr>
              <a:t>                     Folie</a:t>
            </a: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980728"/>
            <a:ext cx="8485079"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Box 4"/>
          <p:cNvSpPr txBox="1">
            <a:spLocks noChangeArrowheads="1"/>
          </p:cNvSpPr>
          <p:nvPr/>
        </p:nvSpPr>
        <p:spPr bwMode="auto">
          <a:xfrm>
            <a:off x="257968" y="19903"/>
            <a:ext cx="806457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de-DE" altLang="de-DE" sz="2400" b="1" dirty="0">
                <a:solidFill>
                  <a:srgbClr val="668E96"/>
                </a:solidFill>
                <a:latin typeface="Arial Narrow" pitchFamily="34" charset="0"/>
              </a:rPr>
              <a:t>Analyse </a:t>
            </a:r>
            <a:r>
              <a:rPr lang="de-DE" altLang="de-DE" sz="2400" b="1" dirty="0" smtClean="0">
                <a:solidFill>
                  <a:srgbClr val="668E96"/>
                </a:solidFill>
                <a:latin typeface="Arial Narrow" pitchFamily="34" charset="0"/>
              </a:rPr>
              <a:t>Baulandpreise – Wie ist die Entwicklung bei den gebrauchten Immobilien im Vergleich?</a:t>
            </a:r>
            <a:endParaRPr lang="de-DE" altLang="de-DE" sz="2400" b="1" dirty="0">
              <a:solidFill>
                <a:srgbClr val="668E96"/>
              </a:solidFill>
              <a:latin typeface="Arial Narrow" pitchFamily="34" charset="0"/>
            </a:endParaRPr>
          </a:p>
        </p:txBody>
      </p:sp>
    </p:spTree>
    <p:extLst>
      <p:ext uri="{BB962C8B-B14F-4D97-AF65-F5344CB8AC3E}">
        <p14:creationId xmlns:p14="http://schemas.microsoft.com/office/powerpoint/2010/main" val="9810817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ußzeilenplatzhalter 2"/>
          <p:cNvSpPr>
            <a:spLocks noGrp="1"/>
          </p:cNvSpPr>
          <p:nvPr>
            <p:ph type="ftr" sz="quarter" idx="11"/>
          </p:nvPr>
        </p:nvSpPr>
        <p:spPr>
          <a:noFill/>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de-DE" altLang="de-DE" sz="1200" smtClean="0">
                <a:solidFill>
                  <a:srgbClr val="004250"/>
                </a:solidFill>
                <a:latin typeface="Arial Narrow" pitchFamily="34" charset="0"/>
              </a:rPr>
              <a:t>    </a:t>
            </a:r>
          </a:p>
        </p:txBody>
      </p:sp>
      <p:sp>
        <p:nvSpPr>
          <p:cNvPr id="19459" name="Rectangle 2"/>
          <p:cNvSpPr>
            <a:spLocks noChangeArrowheads="1"/>
          </p:cNvSpPr>
          <p:nvPr/>
        </p:nvSpPr>
        <p:spPr bwMode="auto">
          <a:xfrm rot="-5400000">
            <a:off x="1691481" y="-854868"/>
            <a:ext cx="5761037" cy="9144000"/>
          </a:xfrm>
          <a:prstGeom prst="rect">
            <a:avLst/>
          </a:prstGeom>
          <a:solidFill>
            <a:srgbClr val="BED0D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de-DE" altLang="de-DE" sz="1800"/>
          </a:p>
        </p:txBody>
      </p:sp>
      <p:sp>
        <p:nvSpPr>
          <p:cNvPr id="19460" name="Text Box 5"/>
          <p:cNvSpPr txBox="1">
            <a:spLocks noChangeArrowheads="1"/>
          </p:cNvSpPr>
          <p:nvPr/>
        </p:nvSpPr>
        <p:spPr bwMode="auto">
          <a:xfrm>
            <a:off x="7308850" y="1341438"/>
            <a:ext cx="1835150" cy="5216525"/>
          </a:xfrm>
          <a:prstGeom prst="rect">
            <a:avLst/>
          </a:prstGeom>
          <a:noFill/>
          <a:ln>
            <a:noFill/>
          </a:ln>
          <a:effectLst/>
          <a:extLst>
            <a:ext uri="{909E8E84-426E-40DD-AFC4-6F175D3DCCD1}">
              <a14:hiddenFill xmlns:a14="http://schemas.microsoft.com/office/drawing/2010/main">
                <a:solidFill>
                  <a:srgbClr val="BED0D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550800"/>
          <a:lstStyle>
            <a:lvl1pPr marL="271463" indent="-271463">
              <a:defRPr>
                <a:solidFill>
                  <a:schemeClr val="tx1"/>
                </a:solidFill>
                <a:latin typeface="Arial" charset="0"/>
                <a:cs typeface="Arial" charset="0"/>
              </a:defRPr>
            </a:lvl1pPr>
            <a:lvl2pPr marL="1082675" indent="-457200">
              <a:defRPr>
                <a:solidFill>
                  <a:schemeClr val="tx1"/>
                </a:solidFill>
                <a:latin typeface="Arial" charset="0"/>
                <a:cs typeface="Arial" charset="0"/>
              </a:defRPr>
            </a:lvl2pPr>
            <a:lvl3pPr marL="1719263" indent="-457200">
              <a:defRPr>
                <a:solidFill>
                  <a:schemeClr val="tx1"/>
                </a:solidFill>
                <a:latin typeface="Arial" charset="0"/>
                <a:cs typeface="Arial" charset="0"/>
              </a:defRPr>
            </a:lvl3pPr>
            <a:lvl4pPr marL="2355850" indent="-457200">
              <a:defRPr>
                <a:solidFill>
                  <a:schemeClr val="tx1"/>
                </a:solidFill>
                <a:latin typeface="Arial" charset="0"/>
                <a:cs typeface="Arial" charset="0"/>
              </a:defRPr>
            </a:lvl4pPr>
            <a:lvl5pPr marL="2992438" indent="-457200">
              <a:defRPr>
                <a:solidFill>
                  <a:schemeClr val="tx1"/>
                </a:solidFill>
                <a:latin typeface="Arial" charset="0"/>
                <a:cs typeface="Arial" charset="0"/>
              </a:defRPr>
            </a:lvl5pPr>
            <a:lvl6pPr marL="3449638" indent="-457200" eaLnBrk="0" fontAlgn="base" hangingPunct="0">
              <a:spcBef>
                <a:spcPct val="0"/>
              </a:spcBef>
              <a:spcAft>
                <a:spcPct val="0"/>
              </a:spcAft>
              <a:defRPr>
                <a:solidFill>
                  <a:schemeClr val="tx1"/>
                </a:solidFill>
                <a:latin typeface="Arial" charset="0"/>
                <a:cs typeface="Arial" charset="0"/>
              </a:defRPr>
            </a:lvl6pPr>
            <a:lvl7pPr marL="3906838" indent="-457200" eaLnBrk="0" fontAlgn="base" hangingPunct="0">
              <a:spcBef>
                <a:spcPct val="0"/>
              </a:spcBef>
              <a:spcAft>
                <a:spcPct val="0"/>
              </a:spcAft>
              <a:defRPr>
                <a:solidFill>
                  <a:schemeClr val="tx1"/>
                </a:solidFill>
                <a:latin typeface="Arial" charset="0"/>
                <a:cs typeface="Arial" charset="0"/>
              </a:defRPr>
            </a:lvl7pPr>
            <a:lvl8pPr marL="4364038" indent="-457200" eaLnBrk="0" fontAlgn="base" hangingPunct="0">
              <a:spcBef>
                <a:spcPct val="0"/>
              </a:spcBef>
              <a:spcAft>
                <a:spcPct val="0"/>
              </a:spcAft>
              <a:defRPr>
                <a:solidFill>
                  <a:schemeClr val="tx1"/>
                </a:solidFill>
                <a:latin typeface="Arial" charset="0"/>
                <a:cs typeface="Arial" charset="0"/>
              </a:defRPr>
            </a:lvl8pPr>
            <a:lvl9pPr marL="4821238" indent="-4572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de-DE" altLang="de-DE" sz="1300" b="1">
                <a:solidFill>
                  <a:schemeClr val="bg1"/>
                </a:solidFill>
                <a:latin typeface="Arial Narrow" pitchFamily="34" charset="0"/>
              </a:rPr>
              <a:t>	</a:t>
            </a:r>
            <a:endParaRPr lang="de-DE" altLang="de-DE" sz="1300" b="1">
              <a:solidFill>
                <a:srgbClr val="BED0D2"/>
              </a:solidFill>
              <a:latin typeface="Arial Narrow" pitchFamily="34" charset="0"/>
            </a:endParaRPr>
          </a:p>
        </p:txBody>
      </p:sp>
      <p:sp>
        <p:nvSpPr>
          <p:cNvPr id="19461" name="Datumsplatzhalter 1"/>
          <p:cNvSpPr>
            <a:spLocks noGrp="1"/>
          </p:cNvSpPr>
          <p:nvPr>
            <p:ph type="dt" sz="quarter" idx="10"/>
          </p:nvPr>
        </p:nvSpPr>
        <p:spPr>
          <a:xfrm>
            <a:off x="87313" y="6577013"/>
            <a:ext cx="2808287" cy="476250"/>
          </a:xfrm>
          <a:noFill/>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de-DE" altLang="de-DE" sz="1200" smtClean="0">
                <a:solidFill>
                  <a:srgbClr val="668E96"/>
                </a:solidFill>
                <a:latin typeface="Arial Narrow" pitchFamily="34" charset="0"/>
              </a:rPr>
              <a:t>Dipl.-Geograph Matthias Waltersbacher </a:t>
            </a:r>
          </a:p>
        </p:txBody>
      </p:sp>
      <p:sp>
        <p:nvSpPr>
          <p:cNvPr id="19462" name="Fußzeilenplatzhalter 2"/>
          <p:cNvSpPr txBox="1">
            <a:spLocks/>
          </p:cNvSpPr>
          <p:nvPr/>
        </p:nvSpPr>
        <p:spPr bwMode="auto">
          <a:xfrm>
            <a:off x="3633788" y="6577013"/>
            <a:ext cx="45370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de-DE" altLang="de-DE" sz="1200" dirty="0" smtClean="0">
                <a:solidFill>
                  <a:srgbClr val="668E96"/>
                </a:solidFill>
                <a:latin typeface="Arial Narrow" pitchFamily="34" charset="0"/>
              </a:rPr>
              <a:t>Bundesarbeitskreis Wohnungsmarktbeobachtung, 17.11.2017</a:t>
            </a:r>
            <a:endParaRPr lang="de-DE" altLang="de-DE" sz="1200" dirty="0">
              <a:solidFill>
                <a:srgbClr val="668E96"/>
              </a:solidFill>
              <a:latin typeface="Arial Narrow" pitchFamily="34" charset="0"/>
            </a:endParaRPr>
          </a:p>
        </p:txBody>
      </p:sp>
      <p:sp>
        <p:nvSpPr>
          <p:cNvPr id="19463" name="Foliennummernplatzhalter 3"/>
          <p:cNvSpPr txBox="1">
            <a:spLocks/>
          </p:cNvSpPr>
          <p:nvPr/>
        </p:nvSpPr>
        <p:spPr bwMode="auto">
          <a:xfrm>
            <a:off x="6858000" y="6575425"/>
            <a:ext cx="262731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de-DE" altLang="de-DE" sz="1200">
                <a:solidFill>
                  <a:srgbClr val="004250"/>
                </a:solidFill>
                <a:latin typeface="Arial Narrow" pitchFamily="34" charset="0"/>
              </a:rPr>
              <a:t>	</a:t>
            </a:r>
            <a:r>
              <a:rPr lang="de-DE" altLang="de-DE" sz="1200">
                <a:solidFill>
                  <a:srgbClr val="668E96"/>
                </a:solidFill>
                <a:latin typeface="Arial Narrow" pitchFamily="34" charset="0"/>
              </a:rPr>
              <a:t>                     Folie</a:t>
            </a:r>
          </a:p>
        </p:txBody>
      </p:sp>
      <p:sp>
        <p:nvSpPr>
          <p:cNvPr id="19464" name="Text Box 4"/>
          <p:cNvSpPr txBox="1">
            <a:spLocks noChangeArrowheads="1"/>
          </p:cNvSpPr>
          <p:nvPr/>
        </p:nvSpPr>
        <p:spPr bwMode="auto">
          <a:xfrm>
            <a:off x="250825" y="58738"/>
            <a:ext cx="76327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de-DE" altLang="de-DE" sz="2400" b="1" dirty="0" smtClean="0">
                <a:solidFill>
                  <a:srgbClr val="668E96"/>
                </a:solidFill>
                <a:latin typeface="Arial Narrow" pitchFamily="34" charset="0"/>
              </a:rPr>
              <a:t>Zusammenfassung der Analyse der </a:t>
            </a:r>
            <a:r>
              <a:rPr lang="de-DE" altLang="de-DE" sz="2400" b="1" dirty="0" smtClean="0">
                <a:solidFill>
                  <a:srgbClr val="668E96"/>
                </a:solidFill>
                <a:latin typeface="Arial Narrow" pitchFamily="34" charset="0"/>
              </a:rPr>
              <a:t>Baulandpreise</a:t>
            </a:r>
            <a:endParaRPr lang="de-DE" altLang="de-DE" sz="2400" b="1" dirty="0">
              <a:solidFill>
                <a:srgbClr val="668E96"/>
              </a:solidFill>
              <a:latin typeface="Arial Narrow" pitchFamily="34" charset="0"/>
            </a:endParaRPr>
          </a:p>
        </p:txBody>
      </p:sp>
      <p:sp>
        <p:nvSpPr>
          <p:cNvPr id="36873" name="Text Box 17"/>
          <p:cNvSpPr txBox="1">
            <a:spLocks noChangeArrowheads="1"/>
          </p:cNvSpPr>
          <p:nvPr/>
        </p:nvSpPr>
        <p:spPr bwMode="auto">
          <a:xfrm>
            <a:off x="107504" y="859706"/>
            <a:ext cx="864165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58775" indent="-358775">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Clr>
                <a:srgbClr val="FF0000"/>
              </a:buClr>
              <a:buFont typeface="Wingdings" pitchFamily="2" charset="2"/>
              <a:buChar char="§"/>
            </a:pPr>
            <a:r>
              <a:rPr lang="de-DE" altLang="de-DE" sz="2200" dirty="0">
                <a:latin typeface="Arial Narrow" pitchFamily="34" charset="0"/>
              </a:rPr>
              <a:t>Ein bundesweiter Engpass bei den Grundstücken für die Eigenheimbebauung ist aus den Zahlen der Gutachterausschüsse nicht festzustellen.</a:t>
            </a:r>
          </a:p>
        </p:txBody>
      </p:sp>
      <p:sp>
        <p:nvSpPr>
          <p:cNvPr id="13" name="Text Box 17"/>
          <p:cNvSpPr txBox="1">
            <a:spLocks noChangeArrowheads="1"/>
          </p:cNvSpPr>
          <p:nvPr/>
        </p:nvSpPr>
        <p:spPr bwMode="auto">
          <a:xfrm>
            <a:off x="107504" y="1700808"/>
            <a:ext cx="864165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58775" indent="-358775">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Clr>
                <a:srgbClr val="FF0000"/>
              </a:buClr>
              <a:buFont typeface="Wingdings" pitchFamily="2" charset="2"/>
              <a:buChar char="§"/>
            </a:pPr>
            <a:r>
              <a:rPr lang="de-DE" altLang="de-DE" sz="2200" dirty="0">
                <a:latin typeface="Arial Narrow" pitchFamily="34" charset="0"/>
              </a:rPr>
              <a:t>Der Engpass an Grundstücken in den teuren Großstädten sowie in einigen teuren städtischen und ländlichen Kreisen zeigt sich jedoch in deutlich sinkenden Transaktionszahlen.</a:t>
            </a:r>
          </a:p>
        </p:txBody>
      </p:sp>
      <p:sp>
        <p:nvSpPr>
          <p:cNvPr id="14" name="Text Box 17"/>
          <p:cNvSpPr txBox="1">
            <a:spLocks noChangeArrowheads="1"/>
          </p:cNvSpPr>
          <p:nvPr/>
        </p:nvSpPr>
        <p:spPr bwMode="auto">
          <a:xfrm>
            <a:off x="107504" y="2852936"/>
            <a:ext cx="864165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58775" indent="-358775">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Clr>
                <a:srgbClr val="FF0000"/>
              </a:buClr>
              <a:buFont typeface="Wingdings" pitchFamily="2" charset="2"/>
              <a:buChar char="§"/>
            </a:pPr>
            <a:r>
              <a:rPr lang="de-DE" altLang="de-DE" sz="2200" dirty="0">
                <a:latin typeface="Arial Narrow" pitchFamily="34" charset="0"/>
              </a:rPr>
              <a:t>Im Zeitraum 2011 bis 2016 stiegen die </a:t>
            </a:r>
            <a:r>
              <a:rPr lang="de-DE" altLang="de-DE" sz="2200" dirty="0" smtClean="0">
                <a:latin typeface="Arial Narrow" pitchFamily="34" charset="0"/>
              </a:rPr>
              <a:t>Baulandpreise (individuelle Bebauung) um </a:t>
            </a:r>
            <a:r>
              <a:rPr lang="de-DE" altLang="de-DE" sz="2200" dirty="0">
                <a:latin typeface="Arial Narrow" pitchFamily="34" charset="0"/>
              </a:rPr>
              <a:t>4,9 % p.a.</a:t>
            </a:r>
          </a:p>
        </p:txBody>
      </p:sp>
      <p:sp>
        <p:nvSpPr>
          <p:cNvPr id="15" name="Text Box 17"/>
          <p:cNvSpPr txBox="1">
            <a:spLocks noChangeArrowheads="1"/>
          </p:cNvSpPr>
          <p:nvPr/>
        </p:nvSpPr>
        <p:spPr bwMode="auto">
          <a:xfrm>
            <a:off x="107504" y="3717032"/>
            <a:ext cx="864165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58775" indent="-358775">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Clr>
                <a:srgbClr val="FF0000"/>
              </a:buClr>
              <a:buFont typeface="Wingdings" pitchFamily="2" charset="2"/>
              <a:buChar char="§"/>
            </a:pPr>
            <a:r>
              <a:rPr lang="de-DE" altLang="de-DE" sz="2200" dirty="0">
                <a:latin typeface="Arial Narrow" pitchFamily="34" charset="0"/>
              </a:rPr>
              <a:t>Die Preissteigerung ist in den Großstädten mit 5,9 % p.a. höher als in den städtischen und ländlichen Kreisen.</a:t>
            </a:r>
          </a:p>
        </p:txBody>
      </p:sp>
      <p:sp>
        <p:nvSpPr>
          <p:cNvPr id="16" name="Text Box 17"/>
          <p:cNvSpPr txBox="1">
            <a:spLocks noChangeArrowheads="1"/>
          </p:cNvSpPr>
          <p:nvPr/>
        </p:nvSpPr>
        <p:spPr bwMode="auto">
          <a:xfrm>
            <a:off x="107503" y="4509120"/>
            <a:ext cx="864165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58775" indent="-358775">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Clr>
                <a:srgbClr val="FF0000"/>
              </a:buClr>
              <a:buFont typeface="Wingdings" pitchFamily="2" charset="2"/>
              <a:buChar char="§"/>
            </a:pPr>
            <a:r>
              <a:rPr lang="de-DE" altLang="de-DE" sz="2200" dirty="0">
                <a:latin typeface="Arial Narrow" pitchFamily="34" charset="0"/>
              </a:rPr>
              <a:t>In den wachsenden Großstädten stieg das Bodenpreisniveau von 300 Euro auf 400 Euro je </a:t>
            </a:r>
            <a:r>
              <a:rPr lang="de-DE" altLang="de-DE" sz="2200" dirty="0" smtClean="0">
                <a:latin typeface="Arial Narrow" pitchFamily="34" charset="0"/>
              </a:rPr>
              <a:t>m², </a:t>
            </a:r>
            <a:r>
              <a:rPr lang="de-DE" altLang="de-DE" sz="2200" dirty="0">
                <a:latin typeface="Arial Narrow" pitchFamily="34" charset="0"/>
              </a:rPr>
              <a:t>in den teuren Großstädten </a:t>
            </a:r>
            <a:r>
              <a:rPr lang="de-DE" altLang="de-DE" sz="2200" dirty="0" smtClean="0">
                <a:latin typeface="Arial Narrow" pitchFamily="34" charset="0"/>
              </a:rPr>
              <a:t>von 330 Euro auf 470 Euro</a:t>
            </a:r>
            <a:endParaRPr lang="de-DE" altLang="de-DE" sz="2200" dirty="0">
              <a:latin typeface="Arial Narrow" pitchFamily="34" charset="0"/>
            </a:endParaRPr>
          </a:p>
        </p:txBody>
      </p:sp>
      <p:sp>
        <p:nvSpPr>
          <p:cNvPr id="17" name="Text Box 17"/>
          <p:cNvSpPr txBox="1">
            <a:spLocks noChangeArrowheads="1"/>
          </p:cNvSpPr>
          <p:nvPr/>
        </p:nvSpPr>
        <p:spPr bwMode="auto">
          <a:xfrm>
            <a:off x="107504" y="5373216"/>
            <a:ext cx="864165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58775" indent="-358775">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Clr>
                <a:srgbClr val="FF0000"/>
              </a:buClr>
              <a:buFont typeface="Wingdings" pitchFamily="2" charset="2"/>
              <a:buChar char="§"/>
            </a:pPr>
            <a:r>
              <a:rPr lang="de-DE" altLang="de-DE" sz="2200" dirty="0">
                <a:latin typeface="Arial Narrow" pitchFamily="34" charset="0"/>
              </a:rPr>
              <a:t>Der rechnerische </a:t>
            </a:r>
            <a:r>
              <a:rPr lang="de-DE" altLang="de-DE" sz="2200" dirty="0" smtClean="0">
                <a:latin typeface="Arial Narrow" pitchFamily="34" charset="0"/>
              </a:rPr>
              <a:t>Gesamtkaufpreis Grundstück ist von </a:t>
            </a:r>
            <a:r>
              <a:rPr lang="de-DE" altLang="de-DE" sz="2200" dirty="0">
                <a:latin typeface="Arial Narrow" pitchFamily="34" charset="0"/>
              </a:rPr>
              <a:t>2011 bis 2016 von 88.000 Euro auf 112.000 Euro gestiegen (+27 %), in teuren Großstädten von 183.000 Euro auf 259.000 Euro (+41,5 %)</a:t>
            </a:r>
          </a:p>
        </p:txBody>
      </p:sp>
    </p:spTree>
    <p:extLst>
      <p:ext uri="{BB962C8B-B14F-4D97-AF65-F5344CB8AC3E}">
        <p14:creationId xmlns:p14="http://schemas.microsoft.com/office/powerpoint/2010/main" val="18905386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3" grpId="0"/>
      <p:bldP spid="13" grpId="0"/>
      <p:bldP spid="14" grpId="0"/>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rot="-5400000">
            <a:off x="1778000" y="-796925"/>
            <a:ext cx="5588000" cy="9144000"/>
          </a:xfrm>
          <a:prstGeom prst="rect">
            <a:avLst/>
          </a:prstGeom>
          <a:solidFill>
            <a:srgbClr val="BED0D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de-DE" altLang="de-DE" sz="1800"/>
          </a:p>
        </p:txBody>
      </p:sp>
      <p:sp>
        <p:nvSpPr>
          <p:cNvPr id="21507" name="Text Box 4"/>
          <p:cNvSpPr txBox="1">
            <a:spLocks noChangeArrowheads="1"/>
          </p:cNvSpPr>
          <p:nvPr/>
        </p:nvSpPr>
        <p:spPr bwMode="auto">
          <a:xfrm>
            <a:off x="301625" y="260350"/>
            <a:ext cx="81915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de-DE" altLang="de-DE" sz="2400" b="1">
                <a:solidFill>
                  <a:srgbClr val="668E96"/>
                </a:solidFill>
                <a:latin typeface="Arial Narrow" pitchFamily="34" charset="0"/>
              </a:rPr>
              <a:t>Herzlichen Dank!</a:t>
            </a:r>
          </a:p>
        </p:txBody>
      </p:sp>
      <p:sp>
        <p:nvSpPr>
          <p:cNvPr id="21508" name="Datumsplatzhalter 1"/>
          <p:cNvSpPr>
            <a:spLocks noGrp="1"/>
          </p:cNvSpPr>
          <p:nvPr>
            <p:ph type="dt" sz="quarter" idx="10"/>
          </p:nvPr>
        </p:nvSpPr>
        <p:spPr>
          <a:xfrm>
            <a:off x="87313" y="6577013"/>
            <a:ext cx="2808287" cy="476250"/>
          </a:xfrm>
          <a:noFill/>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de-DE" altLang="de-DE" sz="1200" smtClean="0">
                <a:solidFill>
                  <a:srgbClr val="668E96"/>
                </a:solidFill>
                <a:latin typeface="Arial Narrow" pitchFamily="34" charset="0"/>
              </a:rPr>
              <a:t>Dipl.-Geograph Matthias Waltersbacher </a:t>
            </a:r>
          </a:p>
        </p:txBody>
      </p:sp>
      <p:sp>
        <p:nvSpPr>
          <p:cNvPr id="8" name="Text Box 5"/>
          <p:cNvSpPr txBox="1">
            <a:spLocks noChangeArrowheads="1"/>
          </p:cNvSpPr>
          <p:nvPr/>
        </p:nvSpPr>
        <p:spPr bwMode="auto">
          <a:xfrm>
            <a:off x="250825" y="2986088"/>
            <a:ext cx="3097213" cy="2963862"/>
          </a:xfrm>
          <a:prstGeom prst="rect">
            <a:avLst/>
          </a:prstGeom>
          <a:noFill/>
          <a:ln>
            <a:noFill/>
          </a:ln>
          <a:effectLst/>
          <a:extLst>
            <a:ext uri="{909E8E84-426E-40DD-AFC4-6F175D3DCCD1}">
              <a14:hiddenFill xmlns:a14="http://schemas.microsoft.com/office/drawing/2010/main">
                <a:solidFill>
                  <a:srgbClr val="002E40">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nchor="b">
            <a:spAutoFit/>
          </a:bodyPr>
          <a:lstStyle>
            <a:lvl1pPr marL="261938" indent="-261938">
              <a:tabLst>
                <a:tab pos="533400" algn="l"/>
                <a:tab pos="2695575" algn="l"/>
                <a:tab pos="3948113" algn="l"/>
              </a:tabLst>
              <a:defRPr>
                <a:solidFill>
                  <a:schemeClr val="tx1"/>
                </a:solidFill>
                <a:latin typeface="Arial" charset="0"/>
                <a:cs typeface="Arial" charset="0"/>
              </a:defRPr>
            </a:lvl1pPr>
            <a:lvl2pPr marL="542925">
              <a:tabLst>
                <a:tab pos="533400" algn="l"/>
                <a:tab pos="2695575" algn="l"/>
                <a:tab pos="3948113" algn="l"/>
              </a:tabLst>
              <a:defRPr>
                <a:solidFill>
                  <a:schemeClr val="tx1"/>
                </a:solidFill>
                <a:latin typeface="Arial" charset="0"/>
                <a:cs typeface="Arial" charset="0"/>
              </a:defRPr>
            </a:lvl2pPr>
            <a:lvl3pPr>
              <a:tabLst>
                <a:tab pos="533400" algn="l"/>
                <a:tab pos="2695575" algn="l"/>
                <a:tab pos="3948113" algn="l"/>
              </a:tabLst>
              <a:defRPr>
                <a:solidFill>
                  <a:schemeClr val="tx1"/>
                </a:solidFill>
                <a:latin typeface="Arial" charset="0"/>
                <a:cs typeface="Arial" charset="0"/>
              </a:defRPr>
            </a:lvl3pPr>
            <a:lvl4pPr>
              <a:tabLst>
                <a:tab pos="533400" algn="l"/>
                <a:tab pos="2695575" algn="l"/>
                <a:tab pos="3948113" algn="l"/>
              </a:tabLst>
              <a:defRPr>
                <a:solidFill>
                  <a:schemeClr val="tx1"/>
                </a:solidFill>
                <a:latin typeface="Arial" charset="0"/>
                <a:cs typeface="Arial" charset="0"/>
              </a:defRPr>
            </a:lvl4pPr>
            <a:lvl5pPr>
              <a:tabLst>
                <a:tab pos="533400" algn="l"/>
                <a:tab pos="2695575" algn="l"/>
                <a:tab pos="3948113" algn="l"/>
              </a:tabLst>
              <a:defRPr>
                <a:solidFill>
                  <a:schemeClr val="tx1"/>
                </a:solidFill>
                <a:latin typeface="Arial" charset="0"/>
                <a:cs typeface="Arial" charset="0"/>
              </a:defRPr>
            </a:lvl5pPr>
            <a:lvl6pPr fontAlgn="base">
              <a:spcBef>
                <a:spcPct val="0"/>
              </a:spcBef>
              <a:spcAft>
                <a:spcPct val="0"/>
              </a:spcAft>
              <a:tabLst>
                <a:tab pos="533400" algn="l"/>
                <a:tab pos="2695575" algn="l"/>
                <a:tab pos="3948113" algn="l"/>
              </a:tabLst>
              <a:defRPr>
                <a:solidFill>
                  <a:schemeClr val="tx1"/>
                </a:solidFill>
                <a:latin typeface="Arial" charset="0"/>
                <a:cs typeface="Arial" charset="0"/>
              </a:defRPr>
            </a:lvl6pPr>
            <a:lvl7pPr fontAlgn="base">
              <a:spcBef>
                <a:spcPct val="0"/>
              </a:spcBef>
              <a:spcAft>
                <a:spcPct val="0"/>
              </a:spcAft>
              <a:tabLst>
                <a:tab pos="533400" algn="l"/>
                <a:tab pos="2695575" algn="l"/>
                <a:tab pos="3948113" algn="l"/>
              </a:tabLst>
              <a:defRPr>
                <a:solidFill>
                  <a:schemeClr val="tx1"/>
                </a:solidFill>
                <a:latin typeface="Arial" charset="0"/>
                <a:cs typeface="Arial" charset="0"/>
              </a:defRPr>
            </a:lvl7pPr>
            <a:lvl8pPr fontAlgn="base">
              <a:spcBef>
                <a:spcPct val="0"/>
              </a:spcBef>
              <a:spcAft>
                <a:spcPct val="0"/>
              </a:spcAft>
              <a:tabLst>
                <a:tab pos="533400" algn="l"/>
                <a:tab pos="2695575" algn="l"/>
                <a:tab pos="3948113" algn="l"/>
              </a:tabLst>
              <a:defRPr>
                <a:solidFill>
                  <a:schemeClr val="tx1"/>
                </a:solidFill>
                <a:latin typeface="Arial" charset="0"/>
                <a:cs typeface="Arial" charset="0"/>
              </a:defRPr>
            </a:lvl8pPr>
            <a:lvl9pPr fontAlgn="base">
              <a:spcBef>
                <a:spcPct val="0"/>
              </a:spcBef>
              <a:spcAft>
                <a:spcPct val="0"/>
              </a:spcAft>
              <a:tabLst>
                <a:tab pos="533400" algn="l"/>
                <a:tab pos="2695575" algn="l"/>
                <a:tab pos="3948113" algn="l"/>
              </a:tabLst>
              <a:defRPr>
                <a:solidFill>
                  <a:schemeClr val="tx1"/>
                </a:solidFill>
                <a:latin typeface="Arial" charset="0"/>
                <a:cs typeface="Arial" charset="0"/>
              </a:defRPr>
            </a:lvl9pPr>
          </a:lstStyle>
          <a:p>
            <a:pPr>
              <a:lnSpc>
                <a:spcPct val="150000"/>
              </a:lnSpc>
              <a:spcBef>
                <a:spcPct val="20000"/>
              </a:spcBef>
              <a:buSzPct val="120000"/>
              <a:defRPr/>
            </a:pPr>
            <a:r>
              <a:rPr lang="de-DE" altLang="de-DE" dirty="0"/>
              <a:t>Weitere </a:t>
            </a:r>
            <a:r>
              <a:rPr lang="de-DE" altLang="de-DE" dirty="0" smtClean="0"/>
              <a:t>Informationen:</a:t>
            </a:r>
          </a:p>
          <a:p>
            <a:pPr>
              <a:lnSpc>
                <a:spcPct val="150000"/>
              </a:lnSpc>
              <a:spcBef>
                <a:spcPct val="20000"/>
              </a:spcBef>
              <a:buSzPct val="120000"/>
              <a:defRPr/>
            </a:pPr>
            <a:r>
              <a:rPr lang="de-DE" altLang="de-DE" b="1" i="1" dirty="0" smtClean="0">
                <a:solidFill>
                  <a:srgbClr val="004258"/>
                </a:solidFill>
              </a:rPr>
              <a:t>www.bbsr.bund.de</a:t>
            </a:r>
          </a:p>
          <a:p>
            <a:pPr>
              <a:lnSpc>
                <a:spcPct val="150000"/>
              </a:lnSpc>
              <a:spcBef>
                <a:spcPct val="20000"/>
              </a:spcBef>
              <a:buSzPct val="120000"/>
              <a:defRPr/>
            </a:pPr>
            <a:endParaRPr lang="de-DE" altLang="de-DE" dirty="0"/>
          </a:p>
          <a:p>
            <a:pPr>
              <a:lnSpc>
                <a:spcPct val="150000"/>
              </a:lnSpc>
              <a:spcBef>
                <a:spcPct val="20000"/>
              </a:spcBef>
              <a:buSzPct val="120000"/>
              <a:defRPr/>
            </a:pPr>
            <a:r>
              <a:rPr lang="de-DE" altLang="de-DE" dirty="0" smtClean="0"/>
              <a:t>Kontakt:</a:t>
            </a:r>
          </a:p>
          <a:p>
            <a:pPr>
              <a:lnSpc>
                <a:spcPct val="150000"/>
              </a:lnSpc>
              <a:spcBef>
                <a:spcPct val="20000"/>
              </a:spcBef>
              <a:buSzPct val="120000"/>
              <a:defRPr/>
            </a:pPr>
            <a:r>
              <a:rPr lang="de-DE" altLang="de-DE" sz="1400" dirty="0" smtClean="0">
                <a:solidFill>
                  <a:srgbClr val="004258"/>
                </a:solidFill>
              </a:rPr>
              <a:t>Matthias Waltersbacher</a:t>
            </a:r>
          </a:p>
          <a:p>
            <a:pPr>
              <a:lnSpc>
                <a:spcPct val="150000"/>
              </a:lnSpc>
              <a:spcBef>
                <a:spcPct val="20000"/>
              </a:spcBef>
              <a:buSzPct val="120000"/>
              <a:defRPr/>
            </a:pPr>
            <a:r>
              <a:rPr lang="de-DE" altLang="de-DE" sz="1400" dirty="0">
                <a:solidFill>
                  <a:srgbClr val="004258"/>
                </a:solidFill>
              </a:rPr>
              <a:t>Tel. 0228 </a:t>
            </a:r>
            <a:r>
              <a:rPr lang="de-DE" altLang="de-DE" sz="1400" dirty="0" smtClean="0">
                <a:solidFill>
                  <a:srgbClr val="004258"/>
                </a:solidFill>
              </a:rPr>
              <a:t>99401-2610</a:t>
            </a:r>
          </a:p>
          <a:p>
            <a:pPr marL="0" indent="0">
              <a:lnSpc>
                <a:spcPct val="150000"/>
              </a:lnSpc>
              <a:spcBef>
                <a:spcPct val="20000"/>
              </a:spcBef>
              <a:buSzPct val="120000"/>
              <a:tabLst>
                <a:tab pos="541338" algn="l"/>
                <a:tab pos="2695575" algn="l"/>
                <a:tab pos="3948113" algn="l"/>
              </a:tabLst>
              <a:defRPr/>
            </a:pPr>
            <a:r>
              <a:rPr lang="de-DE" altLang="de-DE" sz="1400" dirty="0" smtClean="0">
                <a:solidFill>
                  <a:srgbClr val="004258"/>
                </a:solidFill>
              </a:rPr>
              <a:t>Matthias.waltersbacher@bbr.bund.de  </a:t>
            </a:r>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24555">
            <a:off x="5923646" y="1775304"/>
            <a:ext cx="2607113" cy="3695799"/>
          </a:xfrm>
          <a:prstGeom prst="rect">
            <a:avLst/>
          </a:prstGeom>
          <a:noFill/>
          <a:ln>
            <a:noFill/>
          </a:ln>
          <a:effectLst>
            <a:innerShdw blurRad="63500" dist="50800" dir="2700000">
              <a:prstClr val="black">
                <a:alpha val="50000"/>
              </a:prstClr>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238003">
            <a:off x="3158801" y="1757541"/>
            <a:ext cx="2649107" cy="3783281"/>
          </a:xfrm>
          <a:prstGeom prst="rect">
            <a:avLst/>
          </a:prstGeom>
          <a:noFill/>
          <a:ln>
            <a:noFill/>
          </a:ln>
          <a:effectLst>
            <a:innerShdw blurRad="63500" dist="50800" dir="2700000">
              <a:prstClr val="black">
                <a:alpha val="50000"/>
              </a:prstClr>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512" name="Foliennummernplatzhalter 3"/>
          <p:cNvSpPr txBox="1">
            <a:spLocks/>
          </p:cNvSpPr>
          <p:nvPr/>
        </p:nvSpPr>
        <p:spPr bwMode="auto">
          <a:xfrm>
            <a:off x="6792913" y="6577013"/>
            <a:ext cx="26257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de-DE" altLang="de-DE" sz="1200">
                <a:solidFill>
                  <a:srgbClr val="004250"/>
                </a:solidFill>
                <a:latin typeface="Arial Narrow" pitchFamily="34" charset="0"/>
              </a:rPr>
              <a:t>	</a:t>
            </a:r>
            <a:r>
              <a:rPr lang="de-DE" altLang="de-DE" sz="1200">
                <a:solidFill>
                  <a:srgbClr val="668E96"/>
                </a:solidFill>
                <a:latin typeface="Arial Narrow" pitchFamily="34" charset="0"/>
              </a:rPr>
              <a:t>                     Folie</a:t>
            </a:r>
          </a:p>
        </p:txBody>
      </p:sp>
      <p:sp>
        <p:nvSpPr>
          <p:cNvPr id="21513" name="Fußzeilenplatzhalter 2"/>
          <p:cNvSpPr txBox="1">
            <a:spLocks/>
          </p:cNvSpPr>
          <p:nvPr/>
        </p:nvSpPr>
        <p:spPr bwMode="auto">
          <a:xfrm>
            <a:off x="3730625" y="6577013"/>
            <a:ext cx="45370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de-DE" altLang="de-DE" sz="1200" dirty="0" smtClean="0">
                <a:solidFill>
                  <a:srgbClr val="668E96"/>
                </a:solidFill>
                <a:latin typeface="Arial Narrow" pitchFamily="34" charset="0"/>
              </a:rPr>
              <a:t>Bundesarbeitskreis Wohnungsmarktbeobachtung, 17.11.2017</a:t>
            </a:r>
            <a:endParaRPr lang="de-DE" altLang="de-DE" sz="1200" dirty="0">
              <a:solidFill>
                <a:srgbClr val="668E96"/>
              </a:solidFill>
              <a:latin typeface="Arial Narrow"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ußzeilenplatzhalter 2"/>
          <p:cNvSpPr>
            <a:spLocks noGrp="1"/>
          </p:cNvSpPr>
          <p:nvPr>
            <p:ph type="ftr" sz="quarter" idx="11"/>
          </p:nvPr>
        </p:nvSpPr>
        <p:spPr>
          <a:noFill/>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de-DE" altLang="de-DE" sz="1200" smtClean="0">
                <a:solidFill>
                  <a:srgbClr val="004250"/>
                </a:solidFill>
                <a:latin typeface="Arial Narrow" pitchFamily="34" charset="0"/>
              </a:rPr>
              <a:t>    </a:t>
            </a:r>
          </a:p>
        </p:txBody>
      </p:sp>
      <p:sp>
        <p:nvSpPr>
          <p:cNvPr id="6147" name="Rectangle 2"/>
          <p:cNvSpPr>
            <a:spLocks noChangeArrowheads="1"/>
          </p:cNvSpPr>
          <p:nvPr/>
        </p:nvSpPr>
        <p:spPr bwMode="auto">
          <a:xfrm rot="-5400000">
            <a:off x="1691480" y="-782961"/>
            <a:ext cx="5761037" cy="9144000"/>
          </a:xfrm>
          <a:prstGeom prst="rect">
            <a:avLst/>
          </a:prstGeom>
          <a:solidFill>
            <a:srgbClr val="BED0D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de-DE" altLang="de-DE" sz="1800"/>
          </a:p>
        </p:txBody>
      </p:sp>
      <p:sp>
        <p:nvSpPr>
          <p:cNvPr id="6148" name="Text Box 4"/>
          <p:cNvSpPr txBox="1">
            <a:spLocks noChangeArrowheads="1"/>
          </p:cNvSpPr>
          <p:nvPr/>
        </p:nvSpPr>
        <p:spPr bwMode="auto">
          <a:xfrm>
            <a:off x="323850" y="147638"/>
            <a:ext cx="756051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de-DE" altLang="de-DE" sz="2400" b="1" dirty="0" smtClean="0">
                <a:solidFill>
                  <a:srgbClr val="668E96"/>
                </a:solidFill>
                <a:latin typeface="Arial Narrow" pitchFamily="34" charset="0"/>
              </a:rPr>
              <a:t>Themenwerkstatt II – Aktuelle Immobilienpreisentwicklungen</a:t>
            </a:r>
            <a:endParaRPr lang="de-DE" altLang="de-DE" sz="2400" b="1" dirty="0">
              <a:solidFill>
                <a:srgbClr val="668E96"/>
              </a:solidFill>
              <a:latin typeface="Arial Narrow" pitchFamily="34" charset="0"/>
            </a:endParaRPr>
          </a:p>
        </p:txBody>
      </p:sp>
      <p:sp>
        <p:nvSpPr>
          <p:cNvPr id="6149" name="Text Box 5"/>
          <p:cNvSpPr txBox="1">
            <a:spLocks noChangeArrowheads="1"/>
          </p:cNvSpPr>
          <p:nvPr/>
        </p:nvSpPr>
        <p:spPr bwMode="auto">
          <a:xfrm>
            <a:off x="7308850" y="1341438"/>
            <a:ext cx="1835150" cy="5216525"/>
          </a:xfrm>
          <a:prstGeom prst="rect">
            <a:avLst/>
          </a:prstGeom>
          <a:noFill/>
          <a:ln>
            <a:noFill/>
          </a:ln>
          <a:effectLst/>
          <a:extLst>
            <a:ext uri="{909E8E84-426E-40DD-AFC4-6F175D3DCCD1}">
              <a14:hiddenFill xmlns:a14="http://schemas.microsoft.com/office/drawing/2010/main">
                <a:solidFill>
                  <a:srgbClr val="BED0D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550800"/>
          <a:lstStyle>
            <a:lvl1pPr marL="271463" indent="-271463">
              <a:defRPr>
                <a:solidFill>
                  <a:schemeClr val="tx1"/>
                </a:solidFill>
                <a:latin typeface="Arial" charset="0"/>
                <a:cs typeface="Arial" charset="0"/>
              </a:defRPr>
            </a:lvl1pPr>
            <a:lvl2pPr marL="1082675" indent="-457200">
              <a:defRPr>
                <a:solidFill>
                  <a:schemeClr val="tx1"/>
                </a:solidFill>
                <a:latin typeface="Arial" charset="0"/>
                <a:cs typeface="Arial" charset="0"/>
              </a:defRPr>
            </a:lvl2pPr>
            <a:lvl3pPr marL="1719263" indent="-457200">
              <a:defRPr>
                <a:solidFill>
                  <a:schemeClr val="tx1"/>
                </a:solidFill>
                <a:latin typeface="Arial" charset="0"/>
                <a:cs typeface="Arial" charset="0"/>
              </a:defRPr>
            </a:lvl3pPr>
            <a:lvl4pPr marL="2355850" indent="-457200">
              <a:defRPr>
                <a:solidFill>
                  <a:schemeClr val="tx1"/>
                </a:solidFill>
                <a:latin typeface="Arial" charset="0"/>
                <a:cs typeface="Arial" charset="0"/>
              </a:defRPr>
            </a:lvl4pPr>
            <a:lvl5pPr marL="2992438" indent="-457200">
              <a:defRPr>
                <a:solidFill>
                  <a:schemeClr val="tx1"/>
                </a:solidFill>
                <a:latin typeface="Arial" charset="0"/>
                <a:cs typeface="Arial" charset="0"/>
              </a:defRPr>
            </a:lvl5pPr>
            <a:lvl6pPr marL="3449638" indent="-457200" eaLnBrk="0" fontAlgn="base" hangingPunct="0">
              <a:spcBef>
                <a:spcPct val="0"/>
              </a:spcBef>
              <a:spcAft>
                <a:spcPct val="0"/>
              </a:spcAft>
              <a:defRPr>
                <a:solidFill>
                  <a:schemeClr val="tx1"/>
                </a:solidFill>
                <a:latin typeface="Arial" charset="0"/>
                <a:cs typeface="Arial" charset="0"/>
              </a:defRPr>
            </a:lvl6pPr>
            <a:lvl7pPr marL="3906838" indent="-457200" eaLnBrk="0" fontAlgn="base" hangingPunct="0">
              <a:spcBef>
                <a:spcPct val="0"/>
              </a:spcBef>
              <a:spcAft>
                <a:spcPct val="0"/>
              </a:spcAft>
              <a:defRPr>
                <a:solidFill>
                  <a:schemeClr val="tx1"/>
                </a:solidFill>
                <a:latin typeface="Arial" charset="0"/>
                <a:cs typeface="Arial" charset="0"/>
              </a:defRPr>
            </a:lvl7pPr>
            <a:lvl8pPr marL="4364038" indent="-457200" eaLnBrk="0" fontAlgn="base" hangingPunct="0">
              <a:spcBef>
                <a:spcPct val="0"/>
              </a:spcBef>
              <a:spcAft>
                <a:spcPct val="0"/>
              </a:spcAft>
              <a:defRPr>
                <a:solidFill>
                  <a:schemeClr val="tx1"/>
                </a:solidFill>
                <a:latin typeface="Arial" charset="0"/>
                <a:cs typeface="Arial" charset="0"/>
              </a:defRPr>
            </a:lvl8pPr>
            <a:lvl9pPr marL="4821238" indent="-4572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de-DE" altLang="de-DE" sz="1300" b="1">
                <a:solidFill>
                  <a:schemeClr val="bg1"/>
                </a:solidFill>
                <a:latin typeface="Arial Narrow" pitchFamily="34" charset="0"/>
              </a:rPr>
              <a:t>	</a:t>
            </a:r>
            <a:endParaRPr lang="de-DE" altLang="de-DE" sz="1300" b="1">
              <a:solidFill>
                <a:srgbClr val="BED0D2"/>
              </a:solidFill>
              <a:latin typeface="Arial Narrow" pitchFamily="34" charset="0"/>
            </a:endParaRPr>
          </a:p>
        </p:txBody>
      </p:sp>
      <p:sp>
        <p:nvSpPr>
          <p:cNvPr id="6150" name="Datumsplatzhalter 1"/>
          <p:cNvSpPr>
            <a:spLocks noGrp="1"/>
          </p:cNvSpPr>
          <p:nvPr>
            <p:ph type="dt" sz="quarter" idx="10"/>
          </p:nvPr>
        </p:nvSpPr>
        <p:spPr>
          <a:xfrm>
            <a:off x="87313" y="6577013"/>
            <a:ext cx="2808287" cy="476250"/>
          </a:xfrm>
          <a:noFill/>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de-DE" altLang="de-DE" sz="1200" smtClean="0">
                <a:solidFill>
                  <a:srgbClr val="668E96"/>
                </a:solidFill>
                <a:latin typeface="Arial Narrow" pitchFamily="34" charset="0"/>
              </a:rPr>
              <a:t>Dipl.-Geograph Matthias Waltersbacher </a:t>
            </a:r>
          </a:p>
        </p:txBody>
      </p:sp>
      <p:sp>
        <p:nvSpPr>
          <p:cNvPr id="6151" name="Fußzeilenplatzhalter 2"/>
          <p:cNvSpPr txBox="1">
            <a:spLocks/>
          </p:cNvSpPr>
          <p:nvPr/>
        </p:nvSpPr>
        <p:spPr bwMode="auto">
          <a:xfrm>
            <a:off x="3633788" y="6577013"/>
            <a:ext cx="45370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de-DE" altLang="de-DE" sz="1200" dirty="0" smtClean="0">
                <a:solidFill>
                  <a:srgbClr val="668E96"/>
                </a:solidFill>
                <a:latin typeface="Arial Narrow" pitchFamily="34" charset="0"/>
              </a:rPr>
              <a:t>Bundesarbeitskreis Wohnungsmarktbeobachtung, 17.11.2017</a:t>
            </a:r>
            <a:endParaRPr lang="de-DE" altLang="de-DE" sz="1200" dirty="0">
              <a:solidFill>
                <a:srgbClr val="668E96"/>
              </a:solidFill>
              <a:latin typeface="Arial Narrow" pitchFamily="34" charset="0"/>
            </a:endParaRPr>
          </a:p>
        </p:txBody>
      </p:sp>
      <p:sp>
        <p:nvSpPr>
          <p:cNvPr id="6152" name="Foliennummernplatzhalter 3"/>
          <p:cNvSpPr txBox="1">
            <a:spLocks/>
          </p:cNvSpPr>
          <p:nvPr/>
        </p:nvSpPr>
        <p:spPr bwMode="auto">
          <a:xfrm>
            <a:off x="6858000" y="6575425"/>
            <a:ext cx="262731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de-DE" altLang="de-DE" sz="1200">
                <a:solidFill>
                  <a:srgbClr val="004250"/>
                </a:solidFill>
                <a:latin typeface="Arial Narrow" pitchFamily="34" charset="0"/>
              </a:rPr>
              <a:t>	</a:t>
            </a:r>
            <a:r>
              <a:rPr lang="de-DE" altLang="de-DE" sz="1200">
                <a:solidFill>
                  <a:srgbClr val="668E96"/>
                </a:solidFill>
                <a:latin typeface="Arial Narrow" pitchFamily="34" charset="0"/>
              </a:rPr>
              <a:t>                     Folie</a:t>
            </a:r>
          </a:p>
        </p:txBody>
      </p:sp>
      <p:pic>
        <p:nvPicPr>
          <p:cNvPr id="11268" name="Picture 4" descr="C:\Users\Waltersbacher\Desktop\radeln 2017\werkstatt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437" y="1307555"/>
            <a:ext cx="8821121" cy="3921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86317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ußzeilenplatzhalter 2"/>
          <p:cNvSpPr>
            <a:spLocks noGrp="1"/>
          </p:cNvSpPr>
          <p:nvPr>
            <p:ph type="ftr" sz="quarter" idx="11"/>
          </p:nvPr>
        </p:nvSpPr>
        <p:spPr>
          <a:noFill/>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de-DE" altLang="de-DE" sz="1200" smtClean="0">
                <a:solidFill>
                  <a:srgbClr val="004250"/>
                </a:solidFill>
                <a:latin typeface="Arial Narrow" pitchFamily="34" charset="0"/>
              </a:rPr>
              <a:t>    </a:t>
            </a:r>
          </a:p>
        </p:txBody>
      </p:sp>
      <p:sp>
        <p:nvSpPr>
          <p:cNvPr id="20483" name="Rectangle 2"/>
          <p:cNvSpPr>
            <a:spLocks noChangeArrowheads="1"/>
          </p:cNvSpPr>
          <p:nvPr/>
        </p:nvSpPr>
        <p:spPr bwMode="auto">
          <a:xfrm rot="-5400000">
            <a:off x="1691481" y="-854868"/>
            <a:ext cx="5761037" cy="9144000"/>
          </a:xfrm>
          <a:prstGeom prst="rect">
            <a:avLst/>
          </a:prstGeom>
          <a:solidFill>
            <a:srgbClr val="BED0D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de-DE" altLang="de-DE" sz="1800"/>
          </a:p>
        </p:txBody>
      </p:sp>
      <p:sp>
        <p:nvSpPr>
          <p:cNvPr id="20485" name="Text Box 5"/>
          <p:cNvSpPr txBox="1">
            <a:spLocks noChangeArrowheads="1"/>
          </p:cNvSpPr>
          <p:nvPr/>
        </p:nvSpPr>
        <p:spPr bwMode="auto">
          <a:xfrm>
            <a:off x="7308850" y="1341438"/>
            <a:ext cx="1835150" cy="5216525"/>
          </a:xfrm>
          <a:prstGeom prst="rect">
            <a:avLst/>
          </a:prstGeom>
          <a:noFill/>
          <a:ln>
            <a:noFill/>
          </a:ln>
          <a:effectLst/>
          <a:extLst>
            <a:ext uri="{909E8E84-426E-40DD-AFC4-6F175D3DCCD1}">
              <a14:hiddenFill xmlns:a14="http://schemas.microsoft.com/office/drawing/2010/main">
                <a:solidFill>
                  <a:srgbClr val="BED0D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550800"/>
          <a:lstStyle>
            <a:lvl1pPr marL="271463" indent="-271463">
              <a:defRPr>
                <a:solidFill>
                  <a:schemeClr val="tx1"/>
                </a:solidFill>
                <a:latin typeface="Arial" charset="0"/>
                <a:cs typeface="Arial" charset="0"/>
              </a:defRPr>
            </a:lvl1pPr>
            <a:lvl2pPr marL="1082675" indent="-457200">
              <a:defRPr>
                <a:solidFill>
                  <a:schemeClr val="tx1"/>
                </a:solidFill>
                <a:latin typeface="Arial" charset="0"/>
                <a:cs typeface="Arial" charset="0"/>
              </a:defRPr>
            </a:lvl2pPr>
            <a:lvl3pPr marL="1719263" indent="-457200">
              <a:defRPr>
                <a:solidFill>
                  <a:schemeClr val="tx1"/>
                </a:solidFill>
                <a:latin typeface="Arial" charset="0"/>
                <a:cs typeface="Arial" charset="0"/>
              </a:defRPr>
            </a:lvl3pPr>
            <a:lvl4pPr marL="2355850" indent="-457200">
              <a:defRPr>
                <a:solidFill>
                  <a:schemeClr val="tx1"/>
                </a:solidFill>
                <a:latin typeface="Arial" charset="0"/>
                <a:cs typeface="Arial" charset="0"/>
              </a:defRPr>
            </a:lvl4pPr>
            <a:lvl5pPr marL="2992438" indent="-457200">
              <a:defRPr>
                <a:solidFill>
                  <a:schemeClr val="tx1"/>
                </a:solidFill>
                <a:latin typeface="Arial" charset="0"/>
                <a:cs typeface="Arial" charset="0"/>
              </a:defRPr>
            </a:lvl5pPr>
            <a:lvl6pPr marL="3449638" indent="-457200" eaLnBrk="0" fontAlgn="base" hangingPunct="0">
              <a:spcBef>
                <a:spcPct val="0"/>
              </a:spcBef>
              <a:spcAft>
                <a:spcPct val="0"/>
              </a:spcAft>
              <a:defRPr>
                <a:solidFill>
                  <a:schemeClr val="tx1"/>
                </a:solidFill>
                <a:latin typeface="Arial" charset="0"/>
                <a:cs typeface="Arial" charset="0"/>
              </a:defRPr>
            </a:lvl6pPr>
            <a:lvl7pPr marL="3906838" indent="-457200" eaLnBrk="0" fontAlgn="base" hangingPunct="0">
              <a:spcBef>
                <a:spcPct val="0"/>
              </a:spcBef>
              <a:spcAft>
                <a:spcPct val="0"/>
              </a:spcAft>
              <a:defRPr>
                <a:solidFill>
                  <a:schemeClr val="tx1"/>
                </a:solidFill>
                <a:latin typeface="Arial" charset="0"/>
                <a:cs typeface="Arial" charset="0"/>
              </a:defRPr>
            </a:lvl7pPr>
            <a:lvl8pPr marL="4364038" indent="-457200" eaLnBrk="0" fontAlgn="base" hangingPunct="0">
              <a:spcBef>
                <a:spcPct val="0"/>
              </a:spcBef>
              <a:spcAft>
                <a:spcPct val="0"/>
              </a:spcAft>
              <a:defRPr>
                <a:solidFill>
                  <a:schemeClr val="tx1"/>
                </a:solidFill>
                <a:latin typeface="Arial" charset="0"/>
                <a:cs typeface="Arial" charset="0"/>
              </a:defRPr>
            </a:lvl8pPr>
            <a:lvl9pPr marL="4821238" indent="-4572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de-DE" altLang="de-DE" sz="1300" b="1">
                <a:solidFill>
                  <a:schemeClr val="bg1"/>
                </a:solidFill>
                <a:latin typeface="Arial Narrow" pitchFamily="34" charset="0"/>
              </a:rPr>
              <a:t>	</a:t>
            </a:r>
            <a:endParaRPr lang="de-DE" altLang="de-DE" sz="1300" b="1">
              <a:solidFill>
                <a:srgbClr val="BED0D2"/>
              </a:solidFill>
              <a:latin typeface="Arial Narrow" pitchFamily="34" charset="0"/>
            </a:endParaRPr>
          </a:p>
        </p:txBody>
      </p:sp>
      <p:sp>
        <p:nvSpPr>
          <p:cNvPr id="20486" name="Datumsplatzhalter 1"/>
          <p:cNvSpPr>
            <a:spLocks noGrp="1"/>
          </p:cNvSpPr>
          <p:nvPr>
            <p:ph type="dt" sz="quarter" idx="10"/>
          </p:nvPr>
        </p:nvSpPr>
        <p:spPr>
          <a:xfrm>
            <a:off x="87313" y="6577013"/>
            <a:ext cx="2808287" cy="476250"/>
          </a:xfrm>
          <a:noFill/>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de-DE" altLang="de-DE" sz="1200" smtClean="0">
                <a:solidFill>
                  <a:srgbClr val="668E96"/>
                </a:solidFill>
                <a:latin typeface="Arial Narrow" pitchFamily="34" charset="0"/>
              </a:rPr>
              <a:t>Dipl.-Geograph Matthias Waltersbacher </a:t>
            </a:r>
          </a:p>
        </p:txBody>
      </p:sp>
      <p:sp>
        <p:nvSpPr>
          <p:cNvPr id="20487" name="Fußzeilenplatzhalter 2"/>
          <p:cNvSpPr txBox="1">
            <a:spLocks/>
          </p:cNvSpPr>
          <p:nvPr/>
        </p:nvSpPr>
        <p:spPr bwMode="auto">
          <a:xfrm>
            <a:off x="3633788" y="6577013"/>
            <a:ext cx="45370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de-DE" altLang="de-DE" sz="1200" dirty="0" smtClean="0">
                <a:solidFill>
                  <a:srgbClr val="668E96"/>
                </a:solidFill>
                <a:latin typeface="Arial Narrow" pitchFamily="34" charset="0"/>
              </a:rPr>
              <a:t>Bundesarbeitskreis Wohnungsmarktbeobachtung, 17.11.2017</a:t>
            </a:r>
            <a:endParaRPr lang="de-DE" altLang="de-DE" sz="1200" dirty="0">
              <a:solidFill>
                <a:srgbClr val="668E96"/>
              </a:solidFill>
              <a:latin typeface="Arial Narrow" pitchFamily="34" charset="0"/>
            </a:endParaRPr>
          </a:p>
        </p:txBody>
      </p:sp>
      <p:sp>
        <p:nvSpPr>
          <p:cNvPr id="20488" name="Foliennummernplatzhalter 3"/>
          <p:cNvSpPr txBox="1">
            <a:spLocks/>
          </p:cNvSpPr>
          <p:nvPr/>
        </p:nvSpPr>
        <p:spPr bwMode="auto">
          <a:xfrm>
            <a:off x="6858000" y="6575425"/>
            <a:ext cx="262731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de-DE" altLang="de-DE" sz="1200">
                <a:solidFill>
                  <a:srgbClr val="004250"/>
                </a:solidFill>
                <a:latin typeface="Arial Narrow" pitchFamily="34" charset="0"/>
              </a:rPr>
              <a:t>	</a:t>
            </a:r>
            <a:r>
              <a:rPr lang="de-DE" altLang="de-DE" sz="1200">
                <a:solidFill>
                  <a:srgbClr val="668E96"/>
                </a:solidFill>
                <a:latin typeface="Arial Narrow" pitchFamily="34" charset="0"/>
              </a:rPr>
              <a:t>                     Folie</a:t>
            </a:r>
          </a:p>
        </p:txBody>
      </p:sp>
      <p:sp>
        <p:nvSpPr>
          <p:cNvPr id="38921" name="Text Box 17"/>
          <p:cNvSpPr txBox="1">
            <a:spLocks noChangeArrowheads="1"/>
          </p:cNvSpPr>
          <p:nvPr/>
        </p:nvSpPr>
        <p:spPr bwMode="auto">
          <a:xfrm>
            <a:off x="0" y="1111250"/>
            <a:ext cx="922972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8775" indent="-358775">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Clr>
                <a:srgbClr val="FF0000"/>
              </a:buClr>
              <a:buFont typeface="Wingdings" pitchFamily="2" charset="2"/>
              <a:buChar char="§"/>
            </a:pPr>
            <a:r>
              <a:rPr lang="de-DE" altLang="de-DE" sz="2200" dirty="0" smtClean="0">
                <a:latin typeface="Arial Narrow" pitchFamily="34" charset="0"/>
              </a:rPr>
              <a:t>Welche </a:t>
            </a:r>
            <a:r>
              <a:rPr lang="de-DE" altLang="de-DE" sz="2200" dirty="0">
                <a:latin typeface="Arial Narrow" pitchFamily="34" charset="0"/>
              </a:rPr>
              <a:t>aktuellen Analysen und Studien </a:t>
            </a:r>
            <a:r>
              <a:rPr lang="de-DE" altLang="de-DE" sz="2200" dirty="0" smtClean="0">
                <a:latin typeface="Arial Narrow" pitchFamily="34" charset="0"/>
              </a:rPr>
              <a:t>gibt es noch, auch mit regionalem Bezug?</a:t>
            </a:r>
            <a:endParaRPr lang="de-DE" altLang="de-DE" sz="2200" dirty="0">
              <a:latin typeface="Arial Narrow" pitchFamily="34" charset="0"/>
            </a:endParaRPr>
          </a:p>
        </p:txBody>
      </p:sp>
      <p:sp>
        <p:nvSpPr>
          <p:cNvPr id="38922" name="Text Box 17"/>
          <p:cNvSpPr txBox="1">
            <a:spLocks noChangeArrowheads="1"/>
          </p:cNvSpPr>
          <p:nvPr/>
        </p:nvSpPr>
        <p:spPr bwMode="auto">
          <a:xfrm>
            <a:off x="0" y="1853653"/>
            <a:ext cx="922972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8775" indent="-358775">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Clr>
                <a:srgbClr val="FF0000"/>
              </a:buClr>
              <a:buFont typeface="Wingdings" pitchFamily="2" charset="2"/>
              <a:buChar char="§"/>
            </a:pPr>
            <a:r>
              <a:rPr lang="de-DE" altLang="de-DE" sz="2200" dirty="0" smtClean="0">
                <a:latin typeface="Arial Narrow" pitchFamily="34" charset="0"/>
              </a:rPr>
              <a:t>Gibt </a:t>
            </a:r>
            <a:r>
              <a:rPr lang="de-DE" altLang="de-DE" sz="2200" dirty="0">
                <a:latin typeface="Arial Narrow" pitchFamily="34" charset="0"/>
              </a:rPr>
              <a:t>es eigene Analysen oder Berechnungsansätze </a:t>
            </a:r>
            <a:r>
              <a:rPr lang="de-DE" altLang="de-DE" sz="2200" dirty="0" smtClean="0">
                <a:latin typeface="Arial Narrow" pitchFamily="34" charset="0"/>
              </a:rPr>
              <a:t>zur Entwicklung der Immobilienpreise</a:t>
            </a:r>
            <a:endParaRPr lang="de-DE" altLang="de-DE" sz="2200" dirty="0">
              <a:latin typeface="Arial Narrow" pitchFamily="34" charset="0"/>
            </a:endParaRPr>
          </a:p>
        </p:txBody>
      </p:sp>
      <p:sp>
        <p:nvSpPr>
          <p:cNvPr id="38924" name="Text Box 17"/>
          <p:cNvSpPr txBox="1">
            <a:spLocks noChangeArrowheads="1"/>
          </p:cNvSpPr>
          <p:nvPr/>
        </p:nvSpPr>
        <p:spPr bwMode="auto">
          <a:xfrm>
            <a:off x="22795" y="4819799"/>
            <a:ext cx="922972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8775" indent="-358775">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Clr>
                <a:srgbClr val="FF0000"/>
              </a:buClr>
              <a:buFont typeface="Wingdings" pitchFamily="2" charset="2"/>
              <a:buChar char="§"/>
            </a:pPr>
            <a:r>
              <a:rPr lang="de-DE" altLang="de-DE" sz="2200" dirty="0" smtClean="0">
                <a:latin typeface="Arial Narrow" pitchFamily="34" charset="0"/>
              </a:rPr>
              <a:t>Faktor Nebenkosten – sind Grunderwerbsteuer(</a:t>
            </a:r>
            <a:r>
              <a:rPr lang="de-DE" altLang="de-DE" sz="2200" dirty="0" err="1" smtClean="0">
                <a:latin typeface="Arial Narrow" pitchFamily="34" charset="0"/>
              </a:rPr>
              <a:t>erhöhung</a:t>
            </a:r>
            <a:r>
              <a:rPr lang="de-DE" altLang="de-DE" sz="2200" dirty="0" smtClean="0">
                <a:latin typeface="Arial Narrow" pitchFamily="34" charset="0"/>
              </a:rPr>
              <a:t>), Notar- und Maklerkosten „der“ Motor des Preisanstiegs</a:t>
            </a:r>
            <a:endParaRPr lang="de-DE" altLang="de-DE" sz="2200" dirty="0">
              <a:latin typeface="Arial Narrow" pitchFamily="34" charset="0"/>
            </a:endParaRPr>
          </a:p>
        </p:txBody>
      </p:sp>
      <p:sp>
        <p:nvSpPr>
          <p:cNvPr id="15" name="Text Box 17"/>
          <p:cNvSpPr txBox="1">
            <a:spLocks noChangeArrowheads="1"/>
          </p:cNvSpPr>
          <p:nvPr/>
        </p:nvSpPr>
        <p:spPr bwMode="auto">
          <a:xfrm>
            <a:off x="0" y="2998113"/>
            <a:ext cx="922972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8775" indent="-358775">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Clr>
                <a:srgbClr val="FF0000"/>
              </a:buClr>
              <a:buFont typeface="Wingdings" pitchFamily="2" charset="2"/>
              <a:buChar char="§"/>
            </a:pPr>
            <a:r>
              <a:rPr lang="de-DE" altLang="de-DE" sz="2200" dirty="0" smtClean="0">
                <a:latin typeface="Arial Narrow" pitchFamily="34" charset="0"/>
              </a:rPr>
              <a:t>Faktor Nachfrage – steigen die Preise in erster Linie deswegen? Was ist mit stagnierenden und schrumpfenden Regionen?</a:t>
            </a:r>
            <a:endParaRPr lang="de-DE" altLang="de-DE" sz="2200" dirty="0">
              <a:latin typeface="Arial Narrow" pitchFamily="34" charset="0"/>
            </a:endParaRPr>
          </a:p>
        </p:txBody>
      </p:sp>
      <p:sp>
        <p:nvSpPr>
          <p:cNvPr id="16" name="Text Box 17"/>
          <p:cNvSpPr txBox="1">
            <a:spLocks noChangeArrowheads="1"/>
          </p:cNvSpPr>
          <p:nvPr/>
        </p:nvSpPr>
        <p:spPr bwMode="auto">
          <a:xfrm>
            <a:off x="30066" y="4006225"/>
            <a:ext cx="922972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8775" indent="-358775">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Clr>
                <a:srgbClr val="FF0000"/>
              </a:buClr>
              <a:buFont typeface="Wingdings" pitchFamily="2" charset="2"/>
              <a:buChar char="§"/>
            </a:pPr>
            <a:r>
              <a:rPr lang="de-DE" altLang="de-DE" sz="2200" dirty="0" smtClean="0">
                <a:latin typeface="Arial Narrow" pitchFamily="34" charset="0"/>
              </a:rPr>
              <a:t>Faktor Baukosten – können diese den Preisanstieg erklären?</a:t>
            </a:r>
            <a:endParaRPr lang="de-DE" altLang="de-DE" sz="2200" dirty="0">
              <a:latin typeface="Arial Narrow" pitchFamily="34" charset="0"/>
            </a:endParaRPr>
          </a:p>
        </p:txBody>
      </p:sp>
      <p:sp>
        <p:nvSpPr>
          <p:cNvPr id="18" name="Text Box 4"/>
          <p:cNvSpPr txBox="1">
            <a:spLocks noChangeArrowheads="1"/>
          </p:cNvSpPr>
          <p:nvPr/>
        </p:nvSpPr>
        <p:spPr bwMode="auto">
          <a:xfrm>
            <a:off x="323850" y="147638"/>
            <a:ext cx="756051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de-DE" altLang="de-DE" sz="2400" b="1" dirty="0" smtClean="0">
                <a:solidFill>
                  <a:srgbClr val="668E96"/>
                </a:solidFill>
                <a:latin typeface="Arial Narrow" pitchFamily="34" charset="0"/>
              </a:rPr>
              <a:t>Themenwerkstatt II – Aktuelle Immobilienpreisentwicklungen</a:t>
            </a:r>
            <a:endParaRPr lang="de-DE" altLang="de-DE" sz="2400" b="1" dirty="0">
              <a:solidFill>
                <a:srgbClr val="668E96"/>
              </a:solidFill>
              <a:latin typeface="Arial Narrow" pitchFamily="34" charset="0"/>
            </a:endParaRPr>
          </a:p>
        </p:txBody>
      </p:sp>
      <p:sp>
        <p:nvSpPr>
          <p:cNvPr id="21" name="Text Box 17"/>
          <p:cNvSpPr txBox="1">
            <a:spLocks noChangeArrowheads="1"/>
          </p:cNvSpPr>
          <p:nvPr/>
        </p:nvSpPr>
        <p:spPr bwMode="auto">
          <a:xfrm>
            <a:off x="22795" y="5806425"/>
            <a:ext cx="922972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8775" indent="-358775">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Clr>
                <a:srgbClr val="FF0000"/>
              </a:buClr>
              <a:buFont typeface="Wingdings" pitchFamily="2" charset="2"/>
              <a:buChar char="§"/>
            </a:pPr>
            <a:r>
              <a:rPr lang="de-DE" altLang="de-DE" sz="2200" dirty="0" smtClean="0">
                <a:latin typeface="Arial Narrow" pitchFamily="34" charset="0"/>
              </a:rPr>
              <a:t>Faktor Niedrigzinsen – billiges Geld: werden Preisanstiege damit kompensiert?</a:t>
            </a:r>
            <a:endParaRPr lang="de-DE" altLang="de-DE" sz="2200" dirty="0">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2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mph" presetSubtype="2" fill="hold" grpId="1" nodeType="clickEffect">
                                  <p:stCondLst>
                                    <p:cond delay="0"/>
                                  </p:stCondLst>
                                  <p:childTnLst>
                                    <p:animClr clrSpc="rgb" dir="cw">
                                      <p:cBhvr override="childStyle">
                                        <p:cTn id="10" dur="2000" fill="hold"/>
                                        <p:tgtEl>
                                          <p:spTgt spid="38921"/>
                                        </p:tgtEl>
                                        <p:attrNameLst>
                                          <p:attrName>style.color</p:attrName>
                                        </p:attrNameLst>
                                      </p:cBhvr>
                                      <p:to>
                                        <a:srgbClr val="B2B2B2"/>
                                      </p:to>
                                    </p:animClr>
                                  </p:childTnLst>
                                </p:cTn>
                              </p:par>
                              <p:par>
                                <p:cTn id="11" presetID="1" presetClass="entr" presetSubtype="0" fill="hold" grpId="0" nodeType="withEffect">
                                  <p:stCondLst>
                                    <p:cond delay="0"/>
                                  </p:stCondLst>
                                  <p:childTnLst>
                                    <p:set>
                                      <p:cBhvr>
                                        <p:cTn id="12" dur="1" fill="hold">
                                          <p:stCondLst>
                                            <p:cond delay="0"/>
                                          </p:stCondLst>
                                        </p:cTn>
                                        <p:tgtEl>
                                          <p:spTgt spid="389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3" presetClass="emph" presetSubtype="2" fill="hold" grpId="1" nodeType="clickEffect">
                                  <p:stCondLst>
                                    <p:cond delay="0"/>
                                  </p:stCondLst>
                                  <p:childTnLst>
                                    <p:animClr clrSpc="rgb" dir="cw">
                                      <p:cBhvr override="childStyle">
                                        <p:cTn id="16" dur="2000" fill="hold"/>
                                        <p:tgtEl>
                                          <p:spTgt spid="38922"/>
                                        </p:tgtEl>
                                        <p:attrNameLst>
                                          <p:attrName>style.color</p:attrName>
                                        </p:attrNameLst>
                                      </p:cBhvr>
                                      <p:to>
                                        <a:srgbClr val="B2B2B2"/>
                                      </p:to>
                                    </p:animClr>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 presetClass="emph" presetSubtype="2" fill="hold" grpId="1" nodeType="clickEffect">
                                  <p:stCondLst>
                                    <p:cond delay="0"/>
                                  </p:stCondLst>
                                  <p:childTnLst>
                                    <p:animClr clrSpc="rgb" dir="cw">
                                      <p:cBhvr override="childStyle">
                                        <p:cTn id="22" dur="2000" fill="hold"/>
                                        <p:tgtEl>
                                          <p:spTgt spid="15"/>
                                        </p:tgtEl>
                                        <p:attrNameLst>
                                          <p:attrName>style.color</p:attrName>
                                        </p:attrNameLst>
                                      </p:cBhvr>
                                      <p:to>
                                        <a:srgbClr val="B2B2B2"/>
                                      </p:to>
                                    </p:animClr>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3" presetClass="emph" presetSubtype="2" fill="hold" grpId="1" nodeType="clickEffect">
                                  <p:stCondLst>
                                    <p:cond delay="0"/>
                                  </p:stCondLst>
                                  <p:childTnLst>
                                    <p:animClr clrSpc="rgb" dir="cw">
                                      <p:cBhvr override="childStyle">
                                        <p:cTn id="28" dur="2000" fill="hold"/>
                                        <p:tgtEl>
                                          <p:spTgt spid="16"/>
                                        </p:tgtEl>
                                        <p:attrNameLst>
                                          <p:attrName>style.color</p:attrName>
                                        </p:attrNameLst>
                                      </p:cBhvr>
                                      <p:to>
                                        <a:srgbClr val="B2B2B2"/>
                                      </p:to>
                                    </p:animClr>
                                  </p:childTnLst>
                                </p:cTn>
                              </p:par>
                              <p:par>
                                <p:cTn id="29" presetID="1" presetClass="entr" presetSubtype="0" fill="hold" grpId="0" nodeType="withEffect">
                                  <p:stCondLst>
                                    <p:cond delay="0"/>
                                  </p:stCondLst>
                                  <p:childTnLst>
                                    <p:set>
                                      <p:cBhvr>
                                        <p:cTn id="30" dur="1" fill="hold">
                                          <p:stCondLst>
                                            <p:cond delay="0"/>
                                          </p:stCondLst>
                                        </p:cTn>
                                        <p:tgtEl>
                                          <p:spTgt spid="389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3" presetClass="emph" presetSubtype="2" fill="hold" grpId="1" nodeType="clickEffect">
                                  <p:stCondLst>
                                    <p:cond delay="0"/>
                                  </p:stCondLst>
                                  <p:childTnLst>
                                    <p:animClr clrSpc="rgb" dir="cw">
                                      <p:cBhvr override="childStyle">
                                        <p:cTn id="34" dur="2000" fill="hold"/>
                                        <p:tgtEl>
                                          <p:spTgt spid="38924"/>
                                        </p:tgtEl>
                                        <p:attrNameLst>
                                          <p:attrName>style.color</p:attrName>
                                        </p:attrNameLst>
                                      </p:cBhvr>
                                      <p:to>
                                        <a:srgbClr val="B2B2B2"/>
                                      </p:to>
                                    </p:animClr>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1" grpId="0"/>
      <p:bldP spid="38921" grpId="1"/>
      <p:bldP spid="38922" grpId="0"/>
      <p:bldP spid="38922" grpId="1"/>
      <p:bldP spid="38924" grpId="0"/>
      <p:bldP spid="38924" grpId="1"/>
      <p:bldP spid="15" grpId="0"/>
      <p:bldP spid="15" grpId="1"/>
      <p:bldP spid="16" grpId="0"/>
      <p:bldP spid="16" grpId="1"/>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ußzeilenplatzhalter 2"/>
          <p:cNvSpPr>
            <a:spLocks noGrp="1"/>
          </p:cNvSpPr>
          <p:nvPr>
            <p:ph type="ftr" sz="quarter" idx="11"/>
          </p:nvPr>
        </p:nvSpPr>
        <p:spPr>
          <a:noFill/>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de-DE" altLang="de-DE" sz="1200" smtClean="0">
                <a:solidFill>
                  <a:srgbClr val="004250"/>
                </a:solidFill>
                <a:latin typeface="Arial Narrow" pitchFamily="34" charset="0"/>
              </a:rPr>
              <a:t>    </a:t>
            </a:r>
          </a:p>
        </p:txBody>
      </p:sp>
      <p:sp>
        <p:nvSpPr>
          <p:cNvPr id="20483" name="Rectangle 2"/>
          <p:cNvSpPr>
            <a:spLocks noChangeArrowheads="1"/>
          </p:cNvSpPr>
          <p:nvPr/>
        </p:nvSpPr>
        <p:spPr bwMode="auto">
          <a:xfrm rot="-5400000">
            <a:off x="1691481" y="-854868"/>
            <a:ext cx="5761037" cy="9144000"/>
          </a:xfrm>
          <a:prstGeom prst="rect">
            <a:avLst/>
          </a:prstGeom>
          <a:solidFill>
            <a:srgbClr val="BED0D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de-DE" altLang="de-DE" sz="1800"/>
          </a:p>
        </p:txBody>
      </p:sp>
      <p:sp>
        <p:nvSpPr>
          <p:cNvPr id="20485" name="Text Box 5"/>
          <p:cNvSpPr txBox="1">
            <a:spLocks noChangeArrowheads="1"/>
          </p:cNvSpPr>
          <p:nvPr/>
        </p:nvSpPr>
        <p:spPr bwMode="auto">
          <a:xfrm>
            <a:off x="7308850" y="1341438"/>
            <a:ext cx="1835150" cy="5216525"/>
          </a:xfrm>
          <a:prstGeom prst="rect">
            <a:avLst/>
          </a:prstGeom>
          <a:noFill/>
          <a:ln>
            <a:noFill/>
          </a:ln>
          <a:effectLst/>
          <a:extLst>
            <a:ext uri="{909E8E84-426E-40DD-AFC4-6F175D3DCCD1}">
              <a14:hiddenFill xmlns:a14="http://schemas.microsoft.com/office/drawing/2010/main">
                <a:solidFill>
                  <a:srgbClr val="BED0D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550800"/>
          <a:lstStyle>
            <a:lvl1pPr marL="271463" indent="-271463">
              <a:defRPr>
                <a:solidFill>
                  <a:schemeClr val="tx1"/>
                </a:solidFill>
                <a:latin typeface="Arial" charset="0"/>
                <a:cs typeface="Arial" charset="0"/>
              </a:defRPr>
            </a:lvl1pPr>
            <a:lvl2pPr marL="1082675" indent="-457200">
              <a:defRPr>
                <a:solidFill>
                  <a:schemeClr val="tx1"/>
                </a:solidFill>
                <a:latin typeface="Arial" charset="0"/>
                <a:cs typeface="Arial" charset="0"/>
              </a:defRPr>
            </a:lvl2pPr>
            <a:lvl3pPr marL="1719263" indent="-457200">
              <a:defRPr>
                <a:solidFill>
                  <a:schemeClr val="tx1"/>
                </a:solidFill>
                <a:latin typeface="Arial" charset="0"/>
                <a:cs typeface="Arial" charset="0"/>
              </a:defRPr>
            </a:lvl3pPr>
            <a:lvl4pPr marL="2355850" indent="-457200">
              <a:defRPr>
                <a:solidFill>
                  <a:schemeClr val="tx1"/>
                </a:solidFill>
                <a:latin typeface="Arial" charset="0"/>
                <a:cs typeface="Arial" charset="0"/>
              </a:defRPr>
            </a:lvl4pPr>
            <a:lvl5pPr marL="2992438" indent="-457200">
              <a:defRPr>
                <a:solidFill>
                  <a:schemeClr val="tx1"/>
                </a:solidFill>
                <a:latin typeface="Arial" charset="0"/>
                <a:cs typeface="Arial" charset="0"/>
              </a:defRPr>
            </a:lvl5pPr>
            <a:lvl6pPr marL="3449638" indent="-457200" eaLnBrk="0" fontAlgn="base" hangingPunct="0">
              <a:spcBef>
                <a:spcPct val="0"/>
              </a:spcBef>
              <a:spcAft>
                <a:spcPct val="0"/>
              </a:spcAft>
              <a:defRPr>
                <a:solidFill>
                  <a:schemeClr val="tx1"/>
                </a:solidFill>
                <a:latin typeface="Arial" charset="0"/>
                <a:cs typeface="Arial" charset="0"/>
              </a:defRPr>
            </a:lvl6pPr>
            <a:lvl7pPr marL="3906838" indent="-457200" eaLnBrk="0" fontAlgn="base" hangingPunct="0">
              <a:spcBef>
                <a:spcPct val="0"/>
              </a:spcBef>
              <a:spcAft>
                <a:spcPct val="0"/>
              </a:spcAft>
              <a:defRPr>
                <a:solidFill>
                  <a:schemeClr val="tx1"/>
                </a:solidFill>
                <a:latin typeface="Arial" charset="0"/>
                <a:cs typeface="Arial" charset="0"/>
              </a:defRPr>
            </a:lvl7pPr>
            <a:lvl8pPr marL="4364038" indent="-457200" eaLnBrk="0" fontAlgn="base" hangingPunct="0">
              <a:spcBef>
                <a:spcPct val="0"/>
              </a:spcBef>
              <a:spcAft>
                <a:spcPct val="0"/>
              </a:spcAft>
              <a:defRPr>
                <a:solidFill>
                  <a:schemeClr val="tx1"/>
                </a:solidFill>
                <a:latin typeface="Arial" charset="0"/>
                <a:cs typeface="Arial" charset="0"/>
              </a:defRPr>
            </a:lvl8pPr>
            <a:lvl9pPr marL="4821238" indent="-4572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de-DE" altLang="de-DE" sz="1300" b="1">
                <a:solidFill>
                  <a:schemeClr val="bg1"/>
                </a:solidFill>
                <a:latin typeface="Arial Narrow" pitchFamily="34" charset="0"/>
              </a:rPr>
              <a:t>	</a:t>
            </a:r>
            <a:endParaRPr lang="de-DE" altLang="de-DE" sz="1300" b="1">
              <a:solidFill>
                <a:srgbClr val="BED0D2"/>
              </a:solidFill>
              <a:latin typeface="Arial Narrow" pitchFamily="34" charset="0"/>
            </a:endParaRPr>
          </a:p>
        </p:txBody>
      </p:sp>
      <p:sp>
        <p:nvSpPr>
          <p:cNvPr id="20486" name="Datumsplatzhalter 1"/>
          <p:cNvSpPr>
            <a:spLocks noGrp="1"/>
          </p:cNvSpPr>
          <p:nvPr>
            <p:ph type="dt" sz="quarter" idx="10"/>
          </p:nvPr>
        </p:nvSpPr>
        <p:spPr>
          <a:xfrm>
            <a:off x="87313" y="6577013"/>
            <a:ext cx="2808287" cy="476250"/>
          </a:xfrm>
          <a:noFill/>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de-DE" altLang="de-DE" sz="1200" smtClean="0">
                <a:solidFill>
                  <a:srgbClr val="668E96"/>
                </a:solidFill>
                <a:latin typeface="Arial Narrow" pitchFamily="34" charset="0"/>
              </a:rPr>
              <a:t>Dipl.-Geograph Matthias Waltersbacher </a:t>
            </a:r>
          </a:p>
        </p:txBody>
      </p:sp>
      <p:sp>
        <p:nvSpPr>
          <p:cNvPr id="20487" name="Fußzeilenplatzhalter 2"/>
          <p:cNvSpPr txBox="1">
            <a:spLocks/>
          </p:cNvSpPr>
          <p:nvPr/>
        </p:nvSpPr>
        <p:spPr bwMode="auto">
          <a:xfrm>
            <a:off x="3633788" y="6577013"/>
            <a:ext cx="45370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de-DE" altLang="de-DE" sz="1200" dirty="0" smtClean="0">
                <a:solidFill>
                  <a:srgbClr val="668E96"/>
                </a:solidFill>
                <a:latin typeface="Arial Narrow" pitchFamily="34" charset="0"/>
              </a:rPr>
              <a:t>Bundesarbeitskreis Wohnungsmarktbeobachtung, 17.11.2017</a:t>
            </a:r>
            <a:endParaRPr lang="de-DE" altLang="de-DE" sz="1200" dirty="0">
              <a:solidFill>
                <a:srgbClr val="668E96"/>
              </a:solidFill>
              <a:latin typeface="Arial Narrow" pitchFamily="34" charset="0"/>
            </a:endParaRPr>
          </a:p>
        </p:txBody>
      </p:sp>
      <p:sp>
        <p:nvSpPr>
          <p:cNvPr id="20488" name="Foliennummernplatzhalter 3"/>
          <p:cNvSpPr txBox="1">
            <a:spLocks/>
          </p:cNvSpPr>
          <p:nvPr/>
        </p:nvSpPr>
        <p:spPr bwMode="auto">
          <a:xfrm>
            <a:off x="6858000" y="6575425"/>
            <a:ext cx="262731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de-DE" altLang="de-DE" sz="1200">
                <a:solidFill>
                  <a:srgbClr val="004250"/>
                </a:solidFill>
                <a:latin typeface="Arial Narrow" pitchFamily="34" charset="0"/>
              </a:rPr>
              <a:t>	</a:t>
            </a:r>
            <a:r>
              <a:rPr lang="de-DE" altLang="de-DE" sz="1200">
                <a:solidFill>
                  <a:srgbClr val="668E96"/>
                </a:solidFill>
                <a:latin typeface="Arial Narrow" pitchFamily="34" charset="0"/>
              </a:rPr>
              <a:t>                     Folie</a:t>
            </a:r>
          </a:p>
        </p:txBody>
      </p:sp>
      <p:sp>
        <p:nvSpPr>
          <p:cNvPr id="18" name="Text Box 4"/>
          <p:cNvSpPr txBox="1">
            <a:spLocks noChangeArrowheads="1"/>
          </p:cNvSpPr>
          <p:nvPr/>
        </p:nvSpPr>
        <p:spPr bwMode="auto">
          <a:xfrm>
            <a:off x="323850" y="147638"/>
            <a:ext cx="756051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de-DE" altLang="de-DE" sz="2400" b="1" dirty="0" smtClean="0">
                <a:solidFill>
                  <a:srgbClr val="668E96"/>
                </a:solidFill>
                <a:latin typeface="Arial Narrow" pitchFamily="34" charset="0"/>
              </a:rPr>
              <a:t>Themenwerkstatt II – Aktuelle Immobilienpreisentwicklungen</a:t>
            </a:r>
            <a:endParaRPr lang="de-DE" altLang="de-DE" sz="2400" b="1" dirty="0">
              <a:solidFill>
                <a:srgbClr val="668E96"/>
              </a:solidFill>
              <a:latin typeface="Arial Narrow" pitchFamily="34" charset="0"/>
            </a:endParaRPr>
          </a:p>
        </p:txBody>
      </p:sp>
      <p:sp>
        <p:nvSpPr>
          <p:cNvPr id="20" name="Text Box 17"/>
          <p:cNvSpPr txBox="1">
            <a:spLocks noChangeArrowheads="1"/>
          </p:cNvSpPr>
          <p:nvPr/>
        </p:nvSpPr>
        <p:spPr bwMode="auto">
          <a:xfrm>
            <a:off x="-1" y="908720"/>
            <a:ext cx="922972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8775" indent="-358775">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Clr>
                <a:srgbClr val="FF0000"/>
              </a:buClr>
              <a:buFont typeface="Wingdings" pitchFamily="2" charset="2"/>
              <a:buChar char="§"/>
            </a:pPr>
            <a:r>
              <a:rPr lang="de-DE" altLang="de-DE" sz="2200" dirty="0" smtClean="0">
                <a:latin typeface="Arial Narrow" pitchFamily="34" charset="0"/>
              </a:rPr>
              <a:t>Flucht in das Betongold – gibt es keine Anlagenalternativen?</a:t>
            </a:r>
            <a:endParaRPr lang="de-DE" altLang="de-DE" sz="2200" dirty="0">
              <a:latin typeface="Arial Narrow" pitchFamily="34" charset="0"/>
            </a:endParaRPr>
          </a:p>
        </p:txBody>
      </p:sp>
      <p:sp>
        <p:nvSpPr>
          <p:cNvPr id="17" name="Text Box 17"/>
          <p:cNvSpPr txBox="1">
            <a:spLocks noChangeArrowheads="1"/>
          </p:cNvSpPr>
          <p:nvPr/>
        </p:nvSpPr>
        <p:spPr bwMode="auto">
          <a:xfrm>
            <a:off x="24723" y="1412776"/>
            <a:ext cx="922972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8775" indent="-358775">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Clr>
                <a:srgbClr val="FF0000"/>
              </a:buClr>
              <a:buFont typeface="Wingdings" pitchFamily="2" charset="2"/>
              <a:buChar char="§"/>
            </a:pPr>
            <a:r>
              <a:rPr lang="de-DE" altLang="de-DE" sz="2200" dirty="0" smtClean="0">
                <a:latin typeface="Arial Narrow" pitchFamily="34" charset="0"/>
              </a:rPr>
              <a:t>Wohneigentumsfinanzierung I -  Zinsen sind am Tiefpunkt – wie werden steigende Preise kompensiert?</a:t>
            </a:r>
            <a:endParaRPr lang="de-DE" altLang="de-DE" sz="2200" dirty="0">
              <a:latin typeface="Arial Narrow" pitchFamily="34" charset="0"/>
            </a:endParaRPr>
          </a:p>
        </p:txBody>
      </p:sp>
      <p:sp>
        <p:nvSpPr>
          <p:cNvPr id="21" name="Text Box 17"/>
          <p:cNvSpPr txBox="1">
            <a:spLocks noChangeArrowheads="1"/>
          </p:cNvSpPr>
          <p:nvPr/>
        </p:nvSpPr>
        <p:spPr bwMode="auto">
          <a:xfrm>
            <a:off x="24723" y="2276872"/>
            <a:ext cx="922972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8775" indent="-358775">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Clr>
                <a:srgbClr val="FF0000"/>
              </a:buClr>
              <a:buFont typeface="Wingdings" pitchFamily="2" charset="2"/>
              <a:buChar char="§"/>
            </a:pPr>
            <a:r>
              <a:rPr lang="de-DE" altLang="de-DE" sz="2200" dirty="0" smtClean="0">
                <a:latin typeface="Arial Narrow" pitchFamily="34" charset="0"/>
              </a:rPr>
              <a:t>Wohneigentumsfinanzierung II – Gefährdet die Entwicklung die </a:t>
            </a:r>
            <a:r>
              <a:rPr lang="de-DE" altLang="de-DE" sz="2200" dirty="0" err="1" smtClean="0">
                <a:latin typeface="Arial Narrow" pitchFamily="34" charset="0"/>
              </a:rPr>
              <a:t>Finanzstabiliät</a:t>
            </a:r>
            <a:r>
              <a:rPr lang="de-DE" altLang="de-DE" sz="2200" dirty="0">
                <a:latin typeface="Arial Narrow" pitchFamily="34" charset="0"/>
              </a:rPr>
              <a:t>? Umgang mit Risiken aus künftigen </a:t>
            </a:r>
            <a:r>
              <a:rPr lang="de-DE" altLang="de-DE" sz="2200" dirty="0" smtClean="0">
                <a:latin typeface="Arial Narrow" pitchFamily="34" charset="0"/>
              </a:rPr>
              <a:t>Preisentwicklungen</a:t>
            </a:r>
            <a:endParaRPr lang="de-DE" altLang="de-DE" sz="2200" dirty="0">
              <a:latin typeface="Arial Narrow" pitchFamily="34" charset="0"/>
            </a:endParaRPr>
          </a:p>
        </p:txBody>
      </p:sp>
      <p:sp>
        <p:nvSpPr>
          <p:cNvPr id="22" name="Text Box 17"/>
          <p:cNvSpPr txBox="1">
            <a:spLocks noChangeArrowheads="1"/>
          </p:cNvSpPr>
          <p:nvPr/>
        </p:nvSpPr>
        <p:spPr bwMode="auto">
          <a:xfrm>
            <a:off x="37337" y="3235623"/>
            <a:ext cx="9106663"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58775" indent="-358775">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Clr>
                <a:srgbClr val="FF0000"/>
              </a:buClr>
              <a:buFont typeface="Wingdings" pitchFamily="2" charset="2"/>
              <a:buChar char="§"/>
            </a:pPr>
            <a:r>
              <a:rPr lang="de-DE" altLang="de-DE" sz="2200" dirty="0" smtClean="0">
                <a:latin typeface="Arial Narrow" pitchFamily="34" charset="0"/>
              </a:rPr>
              <a:t>Steigende Preise und Wohneigentumsbildung,  Erschwinglichkeit: Müssen wir uns auf sinkende Eigentumsquoten einstellen? Wächst die Siedlungsfläche vorrangig im Umland?</a:t>
            </a:r>
            <a:endParaRPr lang="de-DE" altLang="de-DE" sz="2200" dirty="0">
              <a:latin typeface="Arial Narrow" pitchFamily="34" charset="0"/>
            </a:endParaRPr>
          </a:p>
        </p:txBody>
      </p:sp>
      <p:sp>
        <p:nvSpPr>
          <p:cNvPr id="23" name="Text Box 17"/>
          <p:cNvSpPr txBox="1">
            <a:spLocks noChangeArrowheads="1"/>
          </p:cNvSpPr>
          <p:nvPr/>
        </p:nvSpPr>
        <p:spPr bwMode="auto">
          <a:xfrm>
            <a:off x="64470" y="4459759"/>
            <a:ext cx="922972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8775" indent="-358775">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Clr>
                <a:srgbClr val="FF0000"/>
              </a:buClr>
              <a:buFont typeface="Wingdings" pitchFamily="2" charset="2"/>
              <a:buChar char="§"/>
            </a:pPr>
            <a:r>
              <a:rPr lang="de-DE" altLang="de-DE" sz="2200" dirty="0" smtClean="0">
                <a:latin typeface="Arial Narrow" pitchFamily="34" charset="0"/>
              </a:rPr>
              <a:t>Steigende Preise und Wohnkosten der Haushalte –  gefährdet die Entwicklung die Bezahlbarkeit des Wohnens „für breite Schichten“</a:t>
            </a:r>
            <a:endParaRPr lang="de-DE" altLang="de-DE" sz="2200" dirty="0">
              <a:latin typeface="Arial Narrow" pitchFamily="34" charset="0"/>
            </a:endParaRPr>
          </a:p>
        </p:txBody>
      </p:sp>
      <p:sp>
        <p:nvSpPr>
          <p:cNvPr id="24" name="Text Box 17"/>
          <p:cNvSpPr txBox="1">
            <a:spLocks noChangeArrowheads="1"/>
          </p:cNvSpPr>
          <p:nvPr/>
        </p:nvSpPr>
        <p:spPr bwMode="auto">
          <a:xfrm>
            <a:off x="67993" y="5345340"/>
            <a:ext cx="922972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8775" indent="-358775">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Clr>
                <a:srgbClr val="FF0000"/>
              </a:buClr>
              <a:buFont typeface="Wingdings" pitchFamily="2" charset="2"/>
              <a:buChar char="§"/>
            </a:pPr>
            <a:r>
              <a:rPr lang="de-DE" altLang="de-DE" sz="2200" dirty="0" smtClean="0">
                <a:latin typeface="Arial Narrow" pitchFamily="34" charset="0"/>
              </a:rPr>
              <a:t>Last but not least: wie sind die kurz- bis mittelfristigen Aussichten: Ende der Rallye? Ende der Niedrigzinsphase? Ende des Mietenanstiegs? Entspannung am Wohnungsmarkt?</a:t>
            </a:r>
            <a:endParaRPr lang="de-DE" altLang="de-DE" sz="2200" dirty="0">
              <a:latin typeface="Arial Narrow" pitchFamily="34" charset="0"/>
            </a:endParaRPr>
          </a:p>
        </p:txBody>
      </p:sp>
    </p:spTree>
    <p:extLst>
      <p:ext uri="{BB962C8B-B14F-4D97-AF65-F5344CB8AC3E}">
        <p14:creationId xmlns:p14="http://schemas.microsoft.com/office/powerpoint/2010/main" val="384787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grpId="1" nodeType="clickEffect">
                                  <p:stCondLst>
                                    <p:cond delay="0"/>
                                  </p:stCondLst>
                                  <p:childTnLst>
                                    <p:animClr clrSpc="rgb" dir="cw">
                                      <p:cBhvr override="childStyle">
                                        <p:cTn id="10" dur="2000" fill="hold"/>
                                        <p:tgtEl>
                                          <p:spTgt spid="20"/>
                                        </p:tgtEl>
                                        <p:attrNameLst>
                                          <p:attrName>style.color</p:attrName>
                                        </p:attrNameLst>
                                      </p:cBhvr>
                                      <p:to>
                                        <a:srgbClr val="B2B2B2"/>
                                      </p:to>
                                    </p:animClr>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3" presetClass="emph" presetSubtype="2" fill="hold" grpId="1" nodeType="clickEffect">
                                  <p:stCondLst>
                                    <p:cond delay="0"/>
                                  </p:stCondLst>
                                  <p:childTnLst>
                                    <p:animClr clrSpc="rgb" dir="cw">
                                      <p:cBhvr override="childStyle">
                                        <p:cTn id="16" dur="2000" fill="hold"/>
                                        <p:tgtEl>
                                          <p:spTgt spid="17"/>
                                        </p:tgtEl>
                                        <p:attrNameLst>
                                          <p:attrName>style.color</p:attrName>
                                        </p:attrNameLst>
                                      </p:cBhvr>
                                      <p:to>
                                        <a:srgbClr val="B2B2B2"/>
                                      </p:to>
                                    </p:animClr>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 presetClass="emph" presetSubtype="2" fill="hold" grpId="1" nodeType="clickEffect">
                                  <p:stCondLst>
                                    <p:cond delay="0"/>
                                  </p:stCondLst>
                                  <p:childTnLst>
                                    <p:animClr clrSpc="rgb" dir="cw">
                                      <p:cBhvr override="childStyle">
                                        <p:cTn id="22" dur="2000" fill="hold"/>
                                        <p:tgtEl>
                                          <p:spTgt spid="21"/>
                                        </p:tgtEl>
                                        <p:attrNameLst>
                                          <p:attrName>style.color</p:attrName>
                                        </p:attrNameLst>
                                      </p:cBhvr>
                                      <p:to>
                                        <a:srgbClr val="B2B2B2"/>
                                      </p:to>
                                    </p:animClr>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3" presetClass="emph" presetSubtype="2" fill="hold" grpId="1" nodeType="clickEffect">
                                  <p:stCondLst>
                                    <p:cond delay="0"/>
                                  </p:stCondLst>
                                  <p:childTnLst>
                                    <p:animClr clrSpc="rgb" dir="cw">
                                      <p:cBhvr override="childStyle">
                                        <p:cTn id="28" dur="2000" fill="hold"/>
                                        <p:tgtEl>
                                          <p:spTgt spid="22"/>
                                        </p:tgtEl>
                                        <p:attrNameLst>
                                          <p:attrName>style.color</p:attrName>
                                        </p:attrNameLst>
                                      </p:cBhvr>
                                      <p:to>
                                        <a:srgbClr val="B2B2B2"/>
                                      </p:to>
                                    </p:animClr>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3" presetClass="emph" presetSubtype="2" fill="hold" grpId="1" nodeType="clickEffect">
                                  <p:stCondLst>
                                    <p:cond delay="0"/>
                                  </p:stCondLst>
                                  <p:childTnLst>
                                    <p:animClr clrSpc="rgb" dir="cw">
                                      <p:cBhvr override="childStyle">
                                        <p:cTn id="34" dur="2000" fill="hold"/>
                                        <p:tgtEl>
                                          <p:spTgt spid="23"/>
                                        </p:tgtEl>
                                        <p:attrNameLst>
                                          <p:attrName>style.color</p:attrName>
                                        </p:attrNameLst>
                                      </p:cBhvr>
                                      <p:to>
                                        <a:srgbClr val="B2B2B2"/>
                                      </p:to>
                                    </p:animClr>
                                  </p:childTnLst>
                                </p:cTn>
                              </p:par>
                              <p:par>
                                <p:cTn id="35" presetID="1"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17" grpId="0"/>
      <p:bldP spid="17" grpId="1"/>
      <p:bldP spid="21" grpId="0"/>
      <p:bldP spid="21" grpId="1"/>
      <p:bldP spid="22" grpId="0"/>
      <p:bldP spid="22" grpId="1"/>
      <p:bldP spid="23" grpId="0"/>
      <p:bldP spid="23" grpId="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ußzeilenplatzhalter 2"/>
          <p:cNvSpPr>
            <a:spLocks noGrp="1"/>
          </p:cNvSpPr>
          <p:nvPr>
            <p:ph type="ftr" sz="quarter" idx="11"/>
          </p:nvPr>
        </p:nvSpPr>
        <p:spPr>
          <a:noFill/>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de-DE" altLang="de-DE" sz="1200" smtClean="0">
                <a:solidFill>
                  <a:srgbClr val="004250"/>
                </a:solidFill>
                <a:latin typeface="Arial Narrow" pitchFamily="34" charset="0"/>
              </a:rPr>
              <a:t>    </a:t>
            </a:r>
          </a:p>
        </p:txBody>
      </p:sp>
      <p:sp>
        <p:nvSpPr>
          <p:cNvPr id="6147" name="Rectangle 2"/>
          <p:cNvSpPr>
            <a:spLocks noChangeArrowheads="1"/>
          </p:cNvSpPr>
          <p:nvPr/>
        </p:nvSpPr>
        <p:spPr bwMode="auto">
          <a:xfrm rot="5400000">
            <a:off x="1729023" y="-857014"/>
            <a:ext cx="5649442" cy="9180512"/>
          </a:xfrm>
          <a:prstGeom prst="rect">
            <a:avLst/>
          </a:prstGeom>
          <a:solidFill>
            <a:srgbClr val="BED0D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de-DE" altLang="de-DE" sz="1800"/>
          </a:p>
        </p:txBody>
      </p:sp>
      <p:sp>
        <p:nvSpPr>
          <p:cNvPr id="6148" name="Text Box 4"/>
          <p:cNvSpPr txBox="1">
            <a:spLocks noChangeArrowheads="1"/>
          </p:cNvSpPr>
          <p:nvPr/>
        </p:nvSpPr>
        <p:spPr bwMode="auto">
          <a:xfrm>
            <a:off x="323850" y="147638"/>
            <a:ext cx="756051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de-DE" altLang="de-DE" sz="2400" b="1" dirty="0" smtClean="0">
                <a:solidFill>
                  <a:srgbClr val="668E96"/>
                </a:solidFill>
                <a:latin typeface="Arial Narrow" pitchFamily="34" charset="0"/>
              </a:rPr>
              <a:t>Themenwerkstatt II – Aktuelle Immobilienpreisentwicklungen</a:t>
            </a:r>
            <a:endParaRPr lang="de-DE" altLang="de-DE" sz="2400" b="1" dirty="0">
              <a:solidFill>
                <a:srgbClr val="668E96"/>
              </a:solidFill>
              <a:latin typeface="Arial Narrow" pitchFamily="34" charset="0"/>
            </a:endParaRPr>
          </a:p>
        </p:txBody>
      </p:sp>
      <p:sp>
        <p:nvSpPr>
          <p:cNvPr id="6149" name="Text Box 5"/>
          <p:cNvSpPr txBox="1">
            <a:spLocks noChangeArrowheads="1"/>
          </p:cNvSpPr>
          <p:nvPr/>
        </p:nvSpPr>
        <p:spPr bwMode="auto">
          <a:xfrm>
            <a:off x="7308850" y="1341438"/>
            <a:ext cx="1835150" cy="5216525"/>
          </a:xfrm>
          <a:prstGeom prst="rect">
            <a:avLst/>
          </a:prstGeom>
          <a:noFill/>
          <a:ln>
            <a:noFill/>
          </a:ln>
          <a:effectLst/>
          <a:extLst>
            <a:ext uri="{909E8E84-426E-40DD-AFC4-6F175D3DCCD1}">
              <a14:hiddenFill xmlns:a14="http://schemas.microsoft.com/office/drawing/2010/main">
                <a:solidFill>
                  <a:srgbClr val="BED0D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550800"/>
          <a:lstStyle>
            <a:lvl1pPr marL="271463" indent="-271463">
              <a:defRPr>
                <a:solidFill>
                  <a:schemeClr val="tx1"/>
                </a:solidFill>
                <a:latin typeface="Arial" charset="0"/>
                <a:cs typeface="Arial" charset="0"/>
              </a:defRPr>
            </a:lvl1pPr>
            <a:lvl2pPr marL="1082675" indent="-457200">
              <a:defRPr>
                <a:solidFill>
                  <a:schemeClr val="tx1"/>
                </a:solidFill>
                <a:latin typeface="Arial" charset="0"/>
                <a:cs typeface="Arial" charset="0"/>
              </a:defRPr>
            </a:lvl2pPr>
            <a:lvl3pPr marL="1719263" indent="-457200">
              <a:defRPr>
                <a:solidFill>
                  <a:schemeClr val="tx1"/>
                </a:solidFill>
                <a:latin typeface="Arial" charset="0"/>
                <a:cs typeface="Arial" charset="0"/>
              </a:defRPr>
            </a:lvl3pPr>
            <a:lvl4pPr marL="2355850" indent="-457200">
              <a:defRPr>
                <a:solidFill>
                  <a:schemeClr val="tx1"/>
                </a:solidFill>
                <a:latin typeface="Arial" charset="0"/>
                <a:cs typeface="Arial" charset="0"/>
              </a:defRPr>
            </a:lvl4pPr>
            <a:lvl5pPr marL="2992438" indent="-457200">
              <a:defRPr>
                <a:solidFill>
                  <a:schemeClr val="tx1"/>
                </a:solidFill>
                <a:latin typeface="Arial" charset="0"/>
                <a:cs typeface="Arial" charset="0"/>
              </a:defRPr>
            </a:lvl5pPr>
            <a:lvl6pPr marL="3449638" indent="-457200" eaLnBrk="0" fontAlgn="base" hangingPunct="0">
              <a:spcBef>
                <a:spcPct val="0"/>
              </a:spcBef>
              <a:spcAft>
                <a:spcPct val="0"/>
              </a:spcAft>
              <a:defRPr>
                <a:solidFill>
                  <a:schemeClr val="tx1"/>
                </a:solidFill>
                <a:latin typeface="Arial" charset="0"/>
                <a:cs typeface="Arial" charset="0"/>
              </a:defRPr>
            </a:lvl6pPr>
            <a:lvl7pPr marL="3906838" indent="-457200" eaLnBrk="0" fontAlgn="base" hangingPunct="0">
              <a:spcBef>
                <a:spcPct val="0"/>
              </a:spcBef>
              <a:spcAft>
                <a:spcPct val="0"/>
              </a:spcAft>
              <a:defRPr>
                <a:solidFill>
                  <a:schemeClr val="tx1"/>
                </a:solidFill>
                <a:latin typeface="Arial" charset="0"/>
                <a:cs typeface="Arial" charset="0"/>
              </a:defRPr>
            </a:lvl7pPr>
            <a:lvl8pPr marL="4364038" indent="-457200" eaLnBrk="0" fontAlgn="base" hangingPunct="0">
              <a:spcBef>
                <a:spcPct val="0"/>
              </a:spcBef>
              <a:spcAft>
                <a:spcPct val="0"/>
              </a:spcAft>
              <a:defRPr>
                <a:solidFill>
                  <a:schemeClr val="tx1"/>
                </a:solidFill>
                <a:latin typeface="Arial" charset="0"/>
                <a:cs typeface="Arial" charset="0"/>
              </a:defRPr>
            </a:lvl8pPr>
            <a:lvl9pPr marL="4821238" indent="-4572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de-DE" altLang="de-DE" sz="1300" b="1">
                <a:solidFill>
                  <a:schemeClr val="bg1"/>
                </a:solidFill>
                <a:latin typeface="Arial Narrow" pitchFamily="34" charset="0"/>
              </a:rPr>
              <a:t>	</a:t>
            </a:r>
            <a:endParaRPr lang="de-DE" altLang="de-DE" sz="1300" b="1">
              <a:solidFill>
                <a:srgbClr val="BED0D2"/>
              </a:solidFill>
              <a:latin typeface="Arial Narrow" pitchFamily="34" charset="0"/>
            </a:endParaRPr>
          </a:p>
        </p:txBody>
      </p:sp>
      <p:sp>
        <p:nvSpPr>
          <p:cNvPr id="6150" name="Datumsplatzhalter 1"/>
          <p:cNvSpPr>
            <a:spLocks noGrp="1"/>
          </p:cNvSpPr>
          <p:nvPr>
            <p:ph type="dt" sz="quarter" idx="10"/>
          </p:nvPr>
        </p:nvSpPr>
        <p:spPr>
          <a:xfrm>
            <a:off x="87313" y="6577013"/>
            <a:ext cx="2808287" cy="476250"/>
          </a:xfrm>
          <a:noFill/>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de-DE" altLang="de-DE" sz="1200" smtClean="0">
                <a:solidFill>
                  <a:srgbClr val="668E96"/>
                </a:solidFill>
                <a:latin typeface="Arial Narrow" pitchFamily="34" charset="0"/>
              </a:rPr>
              <a:t>Dipl.-Geograph Matthias Waltersbacher </a:t>
            </a:r>
          </a:p>
        </p:txBody>
      </p:sp>
      <p:sp>
        <p:nvSpPr>
          <p:cNvPr id="6151" name="Fußzeilenplatzhalter 2"/>
          <p:cNvSpPr txBox="1">
            <a:spLocks/>
          </p:cNvSpPr>
          <p:nvPr/>
        </p:nvSpPr>
        <p:spPr bwMode="auto">
          <a:xfrm>
            <a:off x="3633788" y="6577013"/>
            <a:ext cx="45370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de-DE" altLang="de-DE" sz="1200" dirty="0" smtClean="0">
                <a:solidFill>
                  <a:srgbClr val="668E96"/>
                </a:solidFill>
                <a:latin typeface="Arial Narrow" pitchFamily="34" charset="0"/>
              </a:rPr>
              <a:t>Bundesarbeitskreis Wohnungsmarktbeobachtung, 17.11.2017</a:t>
            </a:r>
            <a:endParaRPr lang="de-DE" altLang="de-DE" sz="1200" dirty="0">
              <a:solidFill>
                <a:srgbClr val="668E96"/>
              </a:solidFill>
              <a:latin typeface="Arial Narrow" pitchFamily="34" charset="0"/>
            </a:endParaRPr>
          </a:p>
        </p:txBody>
      </p:sp>
      <p:sp>
        <p:nvSpPr>
          <p:cNvPr id="6152" name="Foliennummernplatzhalter 3"/>
          <p:cNvSpPr txBox="1">
            <a:spLocks/>
          </p:cNvSpPr>
          <p:nvPr/>
        </p:nvSpPr>
        <p:spPr bwMode="auto">
          <a:xfrm>
            <a:off x="6858000" y="6575425"/>
            <a:ext cx="262731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de-DE" altLang="de-DE" sz="1200">
                <a:solidFill>
                  <a:srgbClr val="004250"/>
                </a:solidFill>
                <a:latin typeface="Arial Narrow" pitchFamily="34" charset="0"/>
              </a:rPr>
              <a:t>	</a:t>
            </a:r>
            <a:r>
              <a:rPr lang="de-DE" altLang="de-DE" sz="1200">
                <a:solidFill>
                  <a:srgbClr val="668E96"/>
                </a:solidFill>
                <a:latin typeface="Arial Narrow" pitchFamily="34" charset="0"/>
              </a:rPr>
              <a:t>                     Folie</a:t>
            </a:r>
          </a:p>
        </p:txBody>
      </p:sp>
      <p:sp>
        <p:nvSpPr>
          <p:cNvPr id="3" name="Eine Ecke des Rechtecks schneiden und abrunden 2"/>
          <p:cNvSpPr/>
          <p:nvPr/>
        </p:nvSpPr>
        <p:spPr bwMode="auto">
          <a:xfrm>
            <a:off x="3993829" y="1052736"/>
            <a:ext cx="2378371" cy="936104"/>
          </a:xfrm>
          <a:prstGeom prst="snipRoundRect">
            <a:avLst/>
          </a:prstGeom>
          <a:solidFill>
            <a:schemeClr val="bg1"/>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Studien, </a:t>
            </a:r>
          </a:p>
          <a:p>
            <a:pPr marL="0" marR="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Publikationen, </a:t>
            </a:r>
          </a:p>
          <a:p>
            <a:pPr marL="0" marR="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Analysen</a:t>
            </a:r>
          </a:p>
        </p:txBody>
      </p:sp>
      <p:sp>
        <p:nvSpPr>
          <p:cNvPr id="12" name="Eine Ecke des Rechtecks schneiden und abrunden 11"/>
          <p:cNvSpPr/>
          <p:nvPr/>
        </p:nvSpPr>
        <p:spPr bwMode="auto">
          <a:xfrm>
            <a:off x="6646532" y="2060848"/>
            <a:ext cx="1584176" cy="798282"/>
          </a:xfrm>
          <a:prstGeom prst="snipRoundRect">
            <a:avLst/>
          </a:prstGeom>
          <a:solidFill>
            <a:schemeClr val="bg1"/>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Nachfrage-</a:t>
            </a:r>
          </a:p>
          <a:p>
            <a:pPr marL="0" marR="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dynamik</a:t>
            </a:r>
            <a:endParaRPr kumimoji="0" lang="de-DE"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4" name="Würfel 3"/>
          <p:cNvSpPr/>
          <p:nvPr/>
        </p:nvSpPr>
        <p:spPr bwMode="auto">
          <a:xfrm>
            <a:off x="3203847" y="2852936"/>
            <a:ext cx="2698477" cy="1191855"/>
          </a:xfrm>
          <a:prstGeom prst="cube">
            <a:avLst/>
          </a:prstGeom>
          <a:solidFill>
            <a:schemeClr val="bg1"/>
          </a:solidFill>
          <a:ln>
            <a:solidFill>
              <a:schemeClr val="accent1"/>
            </a:solidFill>
          </a:ln>
          <a:effectLst/>
          <a:extLst/>
        </p:spPr>
        <p:txBody>
          <a:bodyPr vert="horz" wrap="none" lIns="91440" tIns="45720" rIns="91440" bIns="45720" numCol="1" rtlCol="0" anchor="ctr" anchorCtr="0" compatLnSpc="1">
            <a:prstTxWarp prst="textNoShape">
              <a:avLst/>
            </a:prstTxWarp>
          </a:bodyPr>
          <a:lstStyle/>
          <a:p>
            <a:pPr algn="ctr" eaLnBrk="1" hangingPunct="1"/>
            <a:r>
              <a:rPr lang="de-DE" dirty="0">
                <a:latin typeface="Arial" panose="020B0604020202020204" pitchFamily="34" charset="0"/>
                <a:cs typeface="Arial" panose="020B0604020202020204" pitchFamily="34" charset="0"/>
              </a:rPr>
              <a:t>Immobilienpreise</a:t>
            </a:r>
          </a:p>
        </p:txBody>
      </p:sp>
      <p:sp>
        <p:nvSpPr>
          <p:cNvPr id="14" name="Eine Ecke des Rechtecks schneiden und abrunden 13"/>
          <p:cNvSpPr/>
          <p:nvPr/>
        </p:nvSpPr>
        <p:spPr bwMode="auto">
          <a:xfrm>
            <a:off x="7308850" y="3049722"/>
            <a:ext cx="1584176" cy="798282"/>
          </a:xfrm>
          <a:prstGeom prst="snipRoundRect">
            <a:avLst/>
          </a:prstGeom>
          <a:solidFill>
            <a:schemeClr val="bg1"/>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Baukosten-</a:t>
            </a:r>
          </a:p>
          <a:p>
            <a:pPr marL="0" marR="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steigerung</a:t>
            </a:r>
            <a:endParaRPr kumimoji="0" lang="de-DE"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15" name="Eine Ecke des Rechtecks schneiden und abrunden 14"/>
          <p:cNvSpPr/>
          <p:nvPr/>
        </p:nvSpPr>
        <p:spPr bwMode="auto">
          <a:xfrm>
            <a:off x="7308850" y="4149080"/>
            <a:ext cx="1584176" cy="798282"/>
          </a:xfrm>
          <a:prstGeom prst="snipRoundRect">
            <a:avLst/>
          </a:prstGeom>
          <a:solidFill>
            <a:schemeClr val="bg1"/>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Nebenkosten</a:t>
            </a:r>
          </a:p>
        </p:txBody>
      </p:sp>
      <p:sp>
        <p:nvSpPr>
          <p:cNvPr id="16" name="Eine Ecke des Rechtecks schneiden und abrunden 15"/>
          <p:cNvSpPr/>
          <p:nvPr/>
        </p:nvSpPr>
        <p:spPr bwMode="auto">
          <a:xfrm>
            <a:off x="6372200" y="5075819"/>
            <a:ext cx="1584176" cy="798282"/>
          </a:xfrm>
          <a:prstGeom prst="snipRoundRect">
            <a:avLst/>
          </a:prstGeom>
          <a:solidFill>
            <a:schemeClr val="bg1"/>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Niedrigzinsen</a:t>
            </a:r>
          </a:p>
        </p:txBody>
      </p:sp>
      <p:sp>
        <p:nvSpPr>
          <p:cNvPr id="17" name="Eine Ecke des Rechtecks schneiden und abrunden 16"/>
          <p:cNvSpPr/>
          <p:nvPr/>
        </p:nvSpPr>
        <p:spPr bwMode="auto">
          <a:xfrm>
            <a:off x="4553085" y="5229200"/>
            <a:ext cx="1584176" cy="798282"/>
          </a:xfrm>
          <a:prstGeom prst="snipRoundRect">
            <a:avLst/>
          </a:prstGeom>
          <a:solidFill>
            <a:schemeClr val="bg1"/>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Betongold</a:t>
            </a:r>
          </a:p>
        </p:txBody>
      </p:sp>
      <p:pic>
        <p:nvPicPr>
          <p:cNvPr id="13314" name="Picture 2" descr="C:\Users\Waltersbacher\Desktop\radeln 2017\preise.pn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99000"/>
                    </a14:imgEffect>
                    <a14:imgEffect>
                      <a14:brightnessContrast bright="8000"/>
                    </a14:imgEffect>
                  </a14:imgLayer>
                </a14:imgProps>
              </a:ext>
              <a:ext uri="{28A0092B-C50C-407E-A947-70E740481C1C}">
                <a14:useLocalDpi xmlns:a14="http://schemas.microsoft.com/office/drawing/2010/main" val="0"/>
              </a:ext>
            </a:extLst>
          </a:blip>
          <a:srcRect/>
          <a:stretch>
            <a:fillRect/>
          </a:stretch>
        </p:blipFill>
        <p:spPr bwMode="auto">
          <a:xfrm>
            <a:off x="3203847" y="3173626"/>
            <a:ext cx="2411924" cy="871165"/>
          </a:xfrm>
          <a:prstGeom prst="rect">
            <a:avLst/>
          </a:prstGeom>
          <a:solidFill>
            <a:schemeClr val="bg1">
              <a:alpha val="0"/>
            </a:schemeClr>
          </a:solidFill>
        </p:spPr>
      </p:pic>
      <p:sp>
        <p:nvSpPr>
          <p:cNvPr id="5" name="Textfeld 4"/>
          <p:cNvSpPr txBox="1"/>
          <p:nvPr/>
        </p:nvSpPr>
        <p:spPr>
          <a:xfrm>
            <a:off x="3203847" y="3429000"/>
            <a:ext cx="2411924" cy="369332"/>
          </a:xfrm>
          <a:prstGeom prst="rect">
            <a:avLst/>
          </a:prstGeom>
          <a:noFill/>
        </p:spPr>
        <p:txBody>
          <a:bodyPr wrap="square" rtlCol="0">
            <a:spAutoFit/>
          </a:bodyPr>
          <a:lstStyle/>
          <a:p>
            <a:pPr algn="ctr"/>
            <a:r>
              <a:rPr lang="de-DE" dirty="0" smtClean="0"/>
              <a:t>Immobilienpreise</a:t>
            </a:r>
            <a:endParaRPr lang="de-DE" dirty="0"/>
          </a:p>
        </p:txBody>
      </p:sp>
      <p:sp>
        <p:nvSpPr>
          <p:cNvPr id="9" name="Mond 8"/>
          <p:cNvSpPr/>
          <p:nvPr/>
        </p:nvSpPr>
        <p:spPr bwMode="auto">
          <a:xfrm rot="12780000">
            <a:off x="5497243" y="2988136"/>
            <a:ext cx="1056284" cy="2123975"/>
          </a:xfrm>
          <a:prstGeom prst="moon">
            <a:avLst/>
          </a:prstGeom>
          <a:solidFill>
            <a:srgbClr val="FFCC99">
              <a:alpha val="62000"/>
            </a:srgbClr>
          </a:solidFill>
          <a:ln>
            <a:noFill/>
          </a:ln>
          <a:effectLst/>
          <a:extLst/>
        </p:spPr>
        <p:txBody>
          <a:bodyPr vert="vert"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Ursachen</a:t>
            </a:r>
          </a:p>
        </p:txBody>
      </p:sp>
      <p:sp>
        <p:nvSpPr>
          <p:cNvPr id="24" name="Mond 23"/>
          <p:cNvSpPr/>
          <p:nvPr/>
        </p:nvSpPr>
        <p:spPr bwMode="auto">
          <a:xfrm rot="-900000">
            <a:off x="2092562" y="2786016"/>
            <a:ext cx="1056284" cy="2123975"/>
          </a:xfrm>
          <a:prstGeom prst="moon">
            <a:avLst/>
          </a:prstGeom>
          <a:solidFill>
            <a:srgbClr val="FFCC99">
              <a:alpha val="62000"/>
            </a:srgbClr>
          </a:solidFill>
          <a:ln>
            <a:noFill/>
          </a:ln>
          <a:effectLst/>
          <a:extLst/>
        </p:spPr>
        <p:txBody>
          <a:bodyPr vert="vert"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Auswirkungen</a:t>
            </a:r>
          </a:p>
        </p:txBody>
      </p:sp>
      <p:sp>
        <p:nvSpPr>
          <p:cNvPr id="25" name="Eine Ecke des Rechtecks schneiden und abrunden 24"/>
          <p:cNvSpPr/>
          <p:nvPr/>
        </p:nvSpPr>
        <p:spPr bwMode="auto">
          <a:xfrm>
            <a:off x="1945519" y="5072448"/>
            <a:ext cx="1584176" cy="798282"/>
          </a:xfrm>
          <a:prstGeom prst="snipRoundRect">
            <a:avLst/>
          </a:prstGeom>
          <a:solidFill>
            <a:schemeClr val="bg1"/>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Finanzierung </a:t>
            </a:r>
          </a:p>
        </p:txBody>
      </p:sp>
      <p:sp>
        <p:nvSpPr>
          <p:cNvPr id="26" name="Eine Ecke des Rechtecks schneiden und abrunden 25"/>
          <p:cNvSpPr/>
          <p:nvPr/>
        </p:nvSpPr>
        <p:spPr bwMode="auto">
          <a:xfrm>
            <a:off x="3871769" y="2067192"/>
            <a:ext cx="2586012" cy="423664"/>
          </a:xfrm>
          <a:prstGeom prst="snipRoundRect">
            <a:avLst/>
          </a:prstGeom>
          <a:solidFill>
            <a:schemeClr val="bg1"/>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Einschätzungen des BAK</a:t>
            </a:r>
          </a:p>
        </p:txBody>
      </p:sp>
      <p:sp>
        <p:nvSpPr>
          <p:cNvPr id="27" name="Eine Ecke des Rechtecks schneiden und abrunden 26"/>
          <p:cNvSpPr/>
          <p:nvPr/>
        </p:nvSpPr>
        <p:spPr bwMode="auto">
          <a:xfrm>
            <a:off x="218830" y="4611357"/>
            <a:ext cx="1584176" cy="798282"/>
          </a:xfrm>
          <a:prstGeom prst="snipRoundRect">
            <a:avLst/>
          </a:prstGeom>
          <a:solidFill>
            <a:schemeClr val="bg1"/>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Finanzstabilität</a:t>
            </a:r>
          </a:p>
        </p:txBody>
      </p:sp>
      <p:sp>
        <p:nvSpPr>
          <p:cNvPr id="28" name="Eine Ecke des Rechtecks schneiden und abrunden 27"/>
          <p:cNvSpPr/>
          <p:nvPr/>
        </p:nvSpPr>
        <p:spPr bwMode="auto">
          <a:xfrm>
            <a:off x="107504" y="3650982"/>
            <a:ext cx="1584176" cy="798282"/>
          </a:xfrm>
          <a:prstGeom prst="snipRoundRect">
            <a:avLst/>
          </a:prstGeom>
          <a:solidFill>
            <a:schemeClr val="bg1"/>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Wohneigentums- </a:t>
            </a:r>
          </a:p>
          <a:p>
            <a:pPr marL="0" marR="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bildung</a:t>
            </a:r>
            <a:endParaRPr kumimoji="0" lang="de-DE"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29" name="Eine Ecke des Rechtecks schneiden und abrunden 28"/>
          <p:cNvSpPr/>
          <p:nvPr/>
        </p:nvSpPr>
        <p:spPr bwMode="auto">
          <a:xfrm>
            <a:off x="233789" y="2630718"/>
            <a:ext cx="1584176" cy="798282"/>
          </a:xfrm>
          <a:prstGeom prst="snipRoundRect">
            <a:avLst/>
          </a:prstGeom>
          <a:solidFill>
            <a:schemeClr val="bg1"/>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Suburbanisierung</a:t>
            </a:r>
          </a:p>
        </p:txBody>
      </p:sp>
      <p:sp>
        <p:nvSpPr>
          <p:cNvPr id="30" name="Eine Ecke des Rechtecks schneiden und abrunden 29"/>
          <p:cNvSpPr/>
          <p:nvPr/>
        </p:nvSpPr>
        <p:spPr bwMode="auto">
          <a:xfrm>
            <a:off x="467544" y="1689962"/>
            <a:ext cx="1688243" cy="798282"/>
          </a:xfrm>
          <a:prstGeom prst="snipRoundRect">
            <a:avLst/>
          </a:prstGeom>
          <a:solidFill>
            <a:schemeClr val="bg1"/>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Bezahlbarkeit des </a:t>
            </a:r>
          </a:p>
          <a:p>
            <a:pPr marL="0" marR="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Wohnens</a:t>
            </a:r>
          </a:p>
        </p:txBody>
      </p:sp>
      <p:sp>
        <p:nvSpPr>
          <p:cNvPr id="11" name="Wolkenförmige Legende 10"/>
          <p:cNvSpPr/>
          <p:nvPr/>
        </p:nvSpPr>
        <p:spPr bwMode="auto">
          <a:xfrm>
            <a:off x="2287155" y="1124743"/>
            <a:ext cx="1582068" cy="1145383"/>
          </a:xfrm>
          <a:prstGeom prst="cloudCallout">
            <a:avLst/>
          </a:prstGeom>
          <a:solidFill>
            <a:srgbClr val="FF99FF">
              <a:alpha val="42000"/>
            </a:srgbClr>
          </a:solidFill>
          <a:ln>
            <a:solidFill>
              <a:schemeClr val="bg1">
                <a:lumMod val="50000"/>
              </a:schemeClr>
            </a:solidFill>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Zukunft?</a:t>
            </a:r>
          </a:p>
        </p:txBody>
      </p:sp>
    </p:spTree>
    <p:extLst>
      <p:ext uri="{BB962C8B-B14F-4D97-AF65-F5344CB8AC3E}">
        <p14:creationId xmlns:p14="http://schemas.microsoft.com/office/powerpoint/2010/main" val="2479572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1500"/>
                                  </p:stCondLst>
                                  <p:childTnLst>
                                    <p:set>
                                      <p:cBhvr>
                                        <p:cTn id="23" dur="1" fill="hold">
                                          <p:stCondLst>
                                            <p:cond delay="0"/>
                                          </p:stCondLst>
                                        </p:cTn>
                                        <p:tgtEl>
                                          <p:spTgt spid="12"/>
                                        </p:tgtEl>
                                        <p:attrNameLst>
                                          <p:attrName>style.visibility</p:attrName>
                                        </p:attrNameLst>
                                      </p:cBhvr>
                                      <p:to>
                                        <p:strVal val="visible"/>
                                      </p:to>
                                    </p:set>
                                  </p:childTnLst>
                                </p:cTn>
                              </p:par>
                            </p:childTnLst>
                          </p:cTn>
                        </p:par>
                        <p:par>
                          <p:cTn id="24" fill="hold">
                            <p:stCondLst>
                              <p:cond delay="1500"/>
                            </p:stCondLst>
                            <p:childTnLst>
                              <p:par>
                                <p:cTn id="25" presetID="1" presetClass="entr" presetSubtype="0" fill="hold" grpId="0" nodeType="afterEffect">
                                  <p:stCondLst>
                                    <p:cond delay="1500"/>
                                  </p:stCondLst>
                                  <p:childTnLst>
                                    <p:set>
                                      <p:cBhvr>
                                        <p:cTn id="26" dur="1" fill="hold">
                                          <p:stCondLst>
                                            <p:cond delay="0"/>
                                          </p:stCondLst>
                                        </p:cTn>
                                        <p:tgtEl>
                                          <p:spTgt spid="14"/>
                                        </p:tgtEl>
                                        <p:attrNameLst>
                                          <p:attrName>style.visibility</p:attrName>
                                        </p:attrNameLst>
                                      </p:cBhvr>
                                      <p:to>
                                        <p:strVal val="visible"/>
                                      </p:to>
                                    </p:set>
                                  </p:childTnLst>
                                </p:cTn>
                              </p:par>
                            </p:childTnLst>
                          </p:cTn>
                        </p:par>
                        <p:par>
                          <p:cTn id="27" fill="hold">
                            <p:stCondLst>
                              <p:cond delay="3000"/>
                            </p:stCondLst>
                            <p:childTnLst>
                              <p:par>
                                <p:cTn id="28" presetID="1" presetClass="entr" presetSubtype="0" fill="hold" grpId="0" nodeType="afterEffect">
                                  <p:stCondLst>
                                    <p:cond delay="1500"/>
                                  </p:stCondLst>
                                  <p:childTnLst>
                                    <p:set>
                                      <p:cBhvr>
                                        <p:cTn id="29" dur="1" fill="hold">
                                          <p:stCondLst>
                                            <p:cond delay="0"/>
                                          </p:stCondLst>
                                        </p:cTn>
                                        <p:tgtEl>
                                          <p:spTgt spid="15"/>
                                        </p:tgtEl>
                                        <p:attrNameLst>
                                          <p:attrName>style.visibility</p:attrName>
                                        </p:attrNameLst>
                                      </p:cBhvr>
                                      <p:to>
                                        <p:strVal val="visible"/>
                                      </p:to>
                                    </p:set>
                                  </p:childTnLst>
                                </p:cTn>
                              </p:par>
                            </p:childTnLst>
                          </p:cTn>
                        </p:par>
                        <p:par>
                          <p:cTn id="30" fill="hold">
                            <p:stCondLst>
                              <p:cond delay="4500"/>
                            </p:stCondLst>
                            <p:childTnLst>
                              <p:par>
                                <p:cTn id="31" presetID="1" presetClass="entr" presetSubtype="0" fill="hold" grpId="0" nodeType="afterEffect">
                                  <p:stCondLst>
                                    <p:cond delay="1500"/>
                                  </p:stCondLst>
                                  <p:childTnLst>
                                    <p:set>
                                      <p:cBhvr>
                                        <p:cTn id="32" dur="1" fill="hold">
                                          <p:stCondLst>
                                            <p:cond delay="0"/>
                                          </p:stCondLst>
                                        </p:cTn>
                                        <p:tgtEl>
                                          <p:spTgt spid="16"/>
                                        </p:tgtEl>
                                        <p:attrNameLst>
                                          <p:attrName>style.visibility</p:attrName>
                                        </p:attrNameLst>
                                      </p:cBhvr>
                                      <p:to>
                                        <p:strVal val="visible"/>
                                      </p:to>
                                    </p:set>
                                  </p:childTnLst>
                                </p:cTn>
                              </p:par>
                            </p:childTnLst>
                          </p:cTn>
                        </p:par>
                        <p:par>
                          <p:cTn id="33" fill="hold">
                            <p:stCondLst>
                              <p:cond delay="6000"/>
                            </p:stCondLst>
                            <p:childTnLst>
                              <p:par>
                                <p:cTn id="34" presetID="1" presetClass="entr" presetSubtype="0" fill="hold" grpId="0" nodeType="afterEffect">
                                  <p:stCondLst>
                                    <p:cond delay="1500"/>
                                  </p:stCondLst>
                                  <p:childTnLst>
                                    <p:set>
                                      <p:cBhvr>
                                        <p:cTn id="35" dur="1" fill="hold">
                                          <p:stCondLst>
                                            <p:cond delay="0"/>
                                          </p:stCondLst>
                                        </p:cTn>
                                        <p:tgtEl>
                                          <p:spTgt spid="17"/>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childTnLst>
                                </p:cTn>
                              </p:par>
                            </p:childTnLst>
                          </p:cTn>
                        </p:par>
                        <p:par>
                          <p:cTn id="40" fill="hold">
                            <p:stCondLst>
                              <p:cond delay="0"/>
                            </p:stCondLst>
                            <p:childTnLst>
                              <p:par>
                                <p:cTn id="41" presetID="1" presetClass="entr" presetSubtype="0" fill="hold" grpId="0" nodeType="afterEffect">
                                  <p:stCondLst>
                                    <p:cond delay="1500"/>
                                  </p:stCondLst>
                                  <p:childTnLst>
                                    <p:set>
                                      <p:cBhvr>
                                        <p:cTn id="42" dur="1" fill="hold">
                                          <p:stCondLst>
                                            <p:cond delay="0"/>
                                          </p:stCondLst>
                                        </p:cTn>
                                        <p:tgtEl>
                                          <p:spTgt spid="25"/>
                                        </p:tgtEl>
                                        <p:attrNameLst>
                                          <p:attrName>style.visibility</p:attrName>
                                        </p:attrNameLst>
                                      </p:cBhvr>
                                      <p:to>
                                        <p:strVal val="visible"/>
                                      </p:to>
                                    </p:set>
                                  </p:childTnLst>
                                </p:cTn>
                              </p:par>
                            </p:childTnLst>
                          </p:cTn>
                        </p:par>
                        <p:par>
                          <p:cTn id="43" fill="hold">
                            <p:stCondLst>
                              <p:cond delay="1500"/>
                            </p:stCondLst>
                            <p:childTnLst>
                              <p:par>
                                <p:cTn id="44" presetID="1" presetClass="entr" presetSubtype="0" fill="hold" grpId="0" nodeType="afterEffect">
                                  <p:stCondLst>
                                    <p:cond delay="1500"/>
                                  </p:stCondLst>
                                  <p:childTnLst>
                                    <p:set>
                                      <p:cBhvr>
                                        <p:cTn id="45" dur="1" fill="hold">
                                          <p:stCondLst>
                                            <p:cond delay="0"/>
                                          </p:stCondLst>
                                        </p:cTn>
                                        <p:tgtEl>
                                          <p:spTgt spid="27"/>
                                        </p:tgtEl>
                                        <p:attrNameLst>
                                          <p:attrName>style.visibility</p:attrName>
                                        </p:attrNameLst>
                                      </p:cBhvr>
                                      <p:to>
                                        <p:strVal val="visible"/>
                                      </p:to>
                                    </p:set>
                                  </p:childTnLst>
                                </p:cTn>
                              </p:par>
                            </p:childTnLst>
                          </p:cTn>
                        </p:par>
                        <p:par>
                          <p:cTn id="46" fill="hold">
                            <p:stCondLst>
                              <p:cond delay="3000"/>
                            </p:stCondLst>
                            <p:childTnLst>
                              <p:par>
                                <p:cTn id="47" presetID="1" presetClass="entr" presetSubtype="0" fill="hold" grpId="0" nodeType="afterEffect">
                                  <p:stCondLst>
                                    <p:cond delay="1500"/>
                                  </p:stCondLst>
                                  <p:childTnLst>
                                    <p:set>
                                      <p:cBhvr>
                                        <p:cTn id="48" dur="1" fill="hold">
                                          <p:stCondLst>
                                            <p:cond delay="0"/>
                                          </p:stCondLst>
                                        </p:cTn>
                                        <p:tgtEl>
                                          <p:spTgt spid="28"/>
                                        </p:tgtEl>
                                        <p:attrNameLst>
                                          <p:attrName>style.visibility</p:attrName>
                                        </p:attrNameLst>
                                      </p:cBhvr>
                                      <p:to>
                                        <p:strVal val="visible"/>
                                      </p:to>
                                    </p:set>
                                  </p:childTnLst>
                                </p:cTn>
                              </p:par>
                            </p:childTnLst>
                          </p:cTn>
                        </p:par>
                        <p:par>
                          <p:cTn id="49" fill="hold">
                            <p:stCondLst>
                              <p:cond delay="4500"/>
                            </p:stCondLst>
                            <p:childTnLst>
                              <p:par>
                                <p:cTn id="50" presetID="1" presetClass="entr" presetSubtype="0" fill="hold" grpId="0" nodeType="afterEffect">
                                  <p:stCondLst>
                                    <p:cond delay="1500"/>
                                  </p:stCondLst>
                                  <p:childTnLst>
                                    <p:set>
                                      <p:cBhvr>
                                        <p:cTn id="51" dur="1" fill="hold">
                                          <p:stCondLst>
                                            <p:cond delay="0"/>
                                          </p:stCondLst>
                                        </p:cTn>
                                        <p:tgtEl>
                                          <p:spTgt spid="29"/>
                                        </p:tgtEl>
                                        <p:attrNameLst>
                                          <p:attrName>style.visibility</p:attrName>
                                        </p:attrNameLst>
                                      </p:cBhvr>
                                      <p:to>
                                        <p:strVal val="visible"/>
                                      </p:to>
                                    </p:set>
                                  </p:childTnLst>
                                </p:cTn>
                              </p:par>
                            </p:childTnLst>
                          </p:cTn>
                        </p:par>
                        <p:par>
                          <p:cTn id="52" fill="hold">
                            <p:stCondLst>
                              <p:cond delay="6000"/>
                            </p:stCondLst>
                            <p:childTnLst>
                              <p:par>
                                <p:cTn id="53" presetID="1" presetClass="entr" presetSubtype="0" fill="hold" grpId="0" nodeType="afterEffect">
                                  <p:stCondLst>
                                    <p:cond delay="1500"/>
                                  </p:stCondLst>
                                  <p:childTnLst>
                                    <p:set>
                                      <p:cBhvr>
                                        <p:cTn id="54" dur="1" fill="hold">
                                          <p:stCondLst>
                                            <p:cond delay="0"/>
                                          </p:stCondLst>
                                        </p:cTn>
                                        <p:tgtEl>
                                          <p:spTgt spid="3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4" grpId="0" animBg="1"/>
      <p:bldP spid="14" grpId="0" animBg="1"/>
      <p:bldP spid="15" grpId="0" animBg="1"/>
      <p:bldP spid="16" grpId="0" animBg="1"/>
      <p:bldP spid="17" grpId="0" animBg="1"/>
      <p:bldP spid="5" grpId="0"/>
      <p:bldP spid="9" grpId="0" animBg="1"/>
      <p:bldP spid="24" grpId="0" animBg="1"/>
      <p:bldP spid="25" grpId="0" animBg="1"/>
      <p:bldP spid="26" grpId="0" animBg="1"/>
      <p:bldP spid="27" grpId="0" animBg="1"/>
      <p:bldP spid="28" grpId="0" animBg="1"/>
      <p:bldP spid="29" grpId="0" animBg="1"/>
      <p:bldP spid="3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ußzeilenplatzhalter 2"/>
          <p:cNvSpPr>
            <a:spLocks noGrp="1"/>
          </p:cNvSpPr>
          <p:nvPr>
            <p:ph type="ftr" sz="quarter" idx="11"/>
          </p:nvPr>
        </p:nvSpPr>
        <p:spPr>
          <a:noFill/>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de-DE" altLang="de-DE" sz="1200" smtClean="0">
                <a:solidFill>
                  <a:srgbClr val="004250"/>
                </a:solidFill>
                <a:latin typeface="Arial Narrow" pitchFamily="34" charset="0"/>
              </a:rPr>
              <a:t>    </a:t>
            </a:r>
          </a:p>
        </p:txBody>
      </p:sp>
      <p:sp>
        <p:nvSpPr>
          <p:cNvPr id="6147" name="Rectangle 2"/>
          <p:cNvSpPr>
            <a:spLocks noChangeArrowheads="1"/>
          </p:cNvSpPr>
          <p:nvPr/>
        </p:nvSpPr>
        <p:spPr bwMode="auto">
          <a:xfrm rot="-5400000">
            <a:off x="1747278" y="-838758"/>
            <a:ext cx="5649442" cy="9144000"/>
          </a:xfrm>
          <a:prstGeom prst="rect">
            <a:avLst/>
          </a:prstGeom>
          <a:solidFill>
            <a:srgbClr val="BED0D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de-DE" altLang="de-DE" sz="1800"/>
          </a:p>
        </p:txBody>
      </p:sp>
      <p:sp>
        <p:nvSpPr>
          <p:cNvPr id="6148" name="Text Box 4"/>
          <p:cNvSpPr txBox="1">
            <a:spLocks noChangeArrowheads="1"/>
          </p:cNvSpPr>
          <p:nvPr/>
        </p:nvSpPr>
        <p:spPr bwMode="auto">
          <a:xfrm>
            <a:off x="323850" y="147638"/>
            <a:ext cx="756051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de-DE" altLang="de-DE" sz="2400" b="1" dirty="0" smtClean="0">
                <a:solidFill>
                  <a:srgbClr val="668E96"/>
                </a:solidFill>
                <a:latin typeface="Arial Narrow" pitchFamily="34" charset="0"/>
              </a:rPr>
              <a:t>Was sagen die verschiedenen Wohnimmobilienindizes?</a:t>
            </a:r>
            <a:endParaRPr lang="de-DE" altLang="de-DE" sz="2400" b="1" dirty="0">
              <a:solidFill>
                <a:srgbClr val="668E96"/>
              </a:solidFill>
              <a:latin typeface="Arial Narrow" pitchFamily="34" charset="0"/>
            </a:endParaRPr>
          </a:p>
        </p:txBody>
      </p:sp>
      <p:sp>
        <p:nvSpPr>
          <p:cNvPr id="6149" name="Text Box 5"/>
          <p:cNvSpPr txBox="1">
            <a:spLocks noChangeArrowheads="1"/>
          </p:cNvSpPr>
          <p:nvPr/>
        </p:nvSpPr>
        <p:spPr bwMode="auto">
          <a:xfrm>
            <a:off x="7308850" y="1341438"/>
            <a:ext cx="1835150" cy="5216525"/>
          </a:xfrm>
          <a:prstGeom prst="rect">
            <a:avLst/>
          </a:prstGeom>
          <a:noFill/>
          <a:ln>
            <a:noFill/>
          </a:ln>
          <a:effectLst/>
          <a:extLst>
            <a:ext uri="{909E8E84-426E-40DD-AFC4-6F175D3DCCD1}">
              <a14:hiddenFill xmlns:a14="http://schemas.microsoft.com/office/drawing/2010/main">
                <a:solidFill>
                  <a:srgbClr val="BED0D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550800"/>
          <a:lstStyle>
            <a:lvl1pPr marL="271463" indent="-271463">
              <a:defRPr>
                <a:solidFill>
                  <a:schemeClr val="tx1"/>
                </a:solidFill>
                <a:latin typeface="Arial" charset="0"/>
                <a:cs typeface="Arial" charset="0"/>
              </a:defRPr>
            </a:lvl1pPr>
            <a:lvl2pPr marL="1082675" indent="-457200">
              <a:defRPr>
                <a:solidFill>
                  <a:schemeClr val="tx1"/>
                </a:solidFill>
                <a:latin typeface="Arial" charset="0"/>
                <a:cs typeface="Arial" charset="0"/>
              </a:defRPr>
            </a:lvl2pPr>
            <a:lvl3pPr marL="1719263" indent="-457200">
              <a:defRPr>
                <a:solidFill>
                  <a:schemeClr val="tx1"/>
                </a:solidFill>
                <a:latin typeface="Arial" charset="0"/>
                <a:cs typeface="Arial" charset="0"/>
              </a:defRPr>
            </a:lvl3pPr>
            <a:lvl4pPr marL="2355850" indent="-457200">
              <a:defRPr>
                <a:solidFill>
                  <a:schemeClr val="tx1"/>
                </a:solidFill>
                <a:latin typeface="Arial" charset="0"/>
                <a:cs typeface="Arial" charset="0"/>
              </a:defRPr>
            </a:lvl4pPr>
            <a:lvl5pPr marL="2992438" indent="-457200">
              <a:defRPr>
                <a:solidFill>
                  <a:schemeClr val="tx1"/>
                </a:solidFill>
                <a:latin typeface="Arial" charset="0"/>
                <a:cs typeface="Arial" charset="0"/>
              </a:defRPr>
            </a:lvl5pPr>
            <a:lvl6pPr marL="3449638" indent="-457200" eaLnBrk="0" fontAlgn="base" hangingPunct="0">
              <a:spcBef>
                <a:spcPct val="0"/>
              </a:spcBef>
              <a:spcAft>
                <a:spcPct val="0"/>
              </a:spcAft>
              <a:defRPr>
                <a:solidFill>
                  <a:schemeClr val="tx1"/>
                </a:solidFill>
                <a:latin typeface="Arial" charset="0"/>
                <a:cs typeface="Arial" charset="0"/>
              </a:defRPr>
            </a:lvl6pPr>
            <a:lvl7pPr marL="3906838" indent="-457200" eaLnBrk="0" fontAlgn="base" hangingPunct="0">
              <a:spcBef>
                <a:spcPct val="0"/>
              </a:spcBef>
              <a:spcAft>
                <a:spcPct val="0"/>
              </a:spcAft>
              <a:defRPr>
                <a:solidFill>
                  <a:schemeClr val="tx1"/>
                </a:solidFill>
                <a:latin typeface="Arial" charset="0"/>
                <a:cs typeface="Arial" charset="0"/>
              </a:defRPr>
            </a:lvl7pPr>
            <a:lvl8pPr marL="4364038" indent="-457200" eaLnBrk="0" fontAlgn="base" hangingPunct="0">
              <a:spcBef>
                <a:spcPct val="0"/>
              </a:spcBef>
              <a:spcAft>
                <a:spcPct val="0"/>
              </a:spcAft>
              <a:defRPr>
                <a:solidFill>
                  <a:schemeClr val="tx1"/>
                </a:solidFill>
                <a:latin typeface="Arial" charset="0"/>
                <a:cs typeface="Arial" charset="0"/>
              </a:defRPr>
            </a:lvl8pPr>
            <a:lvl9pPr marL="4821238" indent="-4572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de-DE" altLang="de-DE" sz="1300" b="1">
                <a:solidFill>
                  <a:schemeClr val="bg1"/>
                </a:solidFill>
                <a:latin typeface="Arial Narrow" pitchFamily="34" charset="0"/>
              </a:rPr>
              <a:t>	</a:t>
            </a:r>
            <a:endParaRPr lang="de-DE" altLang="de-DE" sz="1300" b="1">
              <a:solidFill>
                <a:srgbClr val="BED0D2"/>
              </a:solidFill>
              <a:latin typeface="Arial Narrow" pitchFamily="34" charset="0"/>
            </a:endParaRPr>
          </a:p>
        </p:txBody>
      </p:sp>
      <p:sp>
        <p:nvSpPr>
          <p:cNvPr id="6150" name="Datumsplatzhalter 1"/>
          <p:cNvSpPr>
            <a:spLocks noGrp="1"/>
          </p:cNvSpPr>
          <p:nvPr>
            <p:ph type="dt" sz="quarter" idx="10"/>
          </p:nvPr>
        </p:nvSpPr>
        <p:spPr>
          <a:xfrm>
            <a:off x="87313" y="6577013"/>
            <a:ext cx="2808287" cy="476250"/>
          </a:xfrm>
          <a:noFill/>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de-DE" altLang="de-DE" sz="1200" smtClean="0">
                <a:solidFill>
                  <a:srgbClr val="668E96"/>
                </a:solidFill>
                <a:latin typeface="Arial Narrow" pitchFamily="34" charset="0"/>
              </a:rPr>
              <a:t>Dipl.-Geograph Matthias Waltersbacher </a:t>
            </a:r>
          </a:p>
        </p:txBody>
      </p:sp>
      <p:sp>
        <p:nvSpPr>
          <p:cNvPr id="6151" name="Fußzeilenplatzhalter 2"/>
          <p:cNvSpPr txBox="1">
            <a:spLocks/>
          </p:cNvSpPr>
          <p:nvPr/>
        </p:nvSpPr>
        <p:spPr bwMode="auto">
          <a:xfrm>
            <a:off x="3633788" y="6577013"/>
            <a:ext cx="45370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de-DE" altLang="de-DE" sz="1200" dirty="0" smtClean="0">
                <a:solidFill>
                  <a:srgbClr val="668E96"/>
                </a:solidFill>
                <a:latin typeface="Arial Narrow" pitchFamily="34" charset="0"/>
              </a:rPr>
              <a:t>Bundesarbeitskreis Wohnungsmarktbeobachtung, 17.11.2017</a:t>
            </a:r>
            <a:endParaRPr lang="de-DE" altLang="de-DE" sz="1200" dirty="0">
              <a:solidFill>
                <a:srgbClr val="668E96"/>
              </a:solidFill>
              <a:latin typeface="Arial Narrow" pitchFamily="34" charset="0"/>
            </a:endParaRPr>
          </a:p>
        </p:txBody>
      </p:sp>
      <p:sp>
        <p:nvSpPr>
          <p:cNvPr id="6152" name="Foliennummernplatzhalter 3"/>
          <p:cNvSpPr txBox="1">
            <a:spLocks/>
          </p:cNvSpPr>
          <p:nvPr/>
        </p:nvSpPr>
        <p:spPr bwMode="auto">
          <a:xfrm>
            <a:off x="6858000" y="6575425"/>
            <a:ext cx="262731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de-DE" altLang="de-DE" sz="1200">
                <a:solidFill>
                  <a:srgbClr val="004250"/>
                </a:solidFill>
                <a:latin typeface="Arial Narrow" pitchFamily="34" charset="0"/>
              </a:rPr>
              <a:t>	</a:t>
            </a:r>
            <a:r>
              <a:rPr lang="de-DE" altLang="de-DE" sz="1200">
                <a:solidFill>
                  <a:srgbClr val="668E96"/>
                </a:solidFill>
                <a:latin typeface="Arial Narrow" pitchFamily="34" charset="0"/>
              </a:rPr>
              <a:t>                     Folie</a:t>
            </a:r>
          </a:p>
        </p:txBody>
      </p:sp>
      <p:pic>
        <p:nvPicPr>
          <p:cNvPr id="6153" name="Picture 2" descr="F:\ak immobilienpreise 2017\Kaufpreis-Indiz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475" y="1773238"/>
            <a:ext cx="8909050" cy="416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C:\Users\Waltersbacher\Desktop\radeln 2017\bbsr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65675" y="3789040"/>
            <a:ext cx="4460850" cy="21450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ußzeilenplatzhalter 2"/>
          <p:cNvSpPr>
            <a:spLocks noGrp="1"/>
          </p:cNvSpPr>
          <p:nvPr>
            <p:ph type="ftr" sz="quarter" idx="11"/>
          </p:nvPr>
        </p:nvSpPr>
        <p:spPr>
          <a:noFill/>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de-DE" altLang="de-DE" sz="1200" smtClean="0">
                <a:solidFill>
                  <a:srgbClr val="004250"/>
                </a:solidFill>
                <a:latin typeface="Arial Narrow" pitchFamily="34" charset="0"/>
              </a:rPr>
              <a:t>    </a:t>
            </a:r>
          </a:p>
        </p:txBody>
      </p:sp>
      <p:sp>
        <p:nvSpPr>
          <p:cNvPr id="7171" name="Rectangle 2"/>
          <p:cNvSpPr>
            <a:spLocks noChangeArrowheads="1"/>
          </p:cNvSpPr>
          <p:nvPr/>
        </p:nvSpPr>
        <p:spPr bwMode="auto">
          <a:xfrm rot="-5400000">
            <a:off x="1691481" y="-854868"/>
            <a:ext cx="5761037" cy="9144000"/>
          </a:xfrm>
          <a:prstGeom prst="rect">
            <a:avLst/>
          </a:prstGeom>
          <a:solidFill>
            <a:srgbClr val="BED0D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de-DE" altLang="de-DE" sz="1800"/>
          </a:p>
        </p:txBody>
      </p:sp>
      <p:sp>
        <p:nvSpPr>
          <p:cNvPr id="7172" name="Text Box 5"/>
          <p:cNvSpPr txBox="1">
            <a:spLocks noChangeArrowheads="1"/>
          </p:cNvSpPr>
          <p:nvPr/>
        </p:nvSpPr>
        <p:spPr bwMode="auto">
          <a:xfrm>
            <a:off x="7308850" y="1341438"/>
            <a:ext cx="1835150" cy="5216525"/>
          </a:xfrm>
          <a:prstGeom prst="rect">
            <a:avLst/>
          </a:prstGeom>
          <a:noFill/>
          <a:ln>
            <a:noFill/>
          </a:ln>
          <a:effectLst/>
          <a:extLst>
            <a:ext uri="{909E8E84-426E-40DD-AFC4-6F175D3DCCD1}">
              <a14:hiddenFill xmlns:a14="http://schemas.microsoft.com/office/drawing/2010/main">
                <a:solidFill>
                  <a:srgbClr val="BED0D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550800"/>
          <a:lstStyle>
            <a:lvl1pPr marL="271463" indent="-271463">
              <a:defRPr>
                <a:solidFill>
                  <a:schemeClr val="tx1"/>
                </a:solidFill>
                <a:latin typeface="Arial" charset="0"/>
                <a:cs typeface="Arial" charset="0"/>
              </a:defRPr>
            </a:lvl1pPr>
            <a:lvl2pPr marL="1082675" indent="-457200">
              <a:defRPr>
                <a:solidFill>
                  <a:schemeClr val="tx1"/>
                </a:solidFill>
                <a:latin typeface="Arial" charset="0"/>
                <a:cs typeface="Arial" charset="0"/>
              </a:defRPr>
            </a:lvl2pPr>
            <a:lvl3pPr marL="1719263" indent="-457200">
              <a:defRPr>
                <a:solidFill>
                  <a:schemeClr val="tx1"/>
                </a:solidFill>
                <a:latin typeface="Arial" charset="0"/>
                <a:cs typeface="Arial" charset="0"/>
              </a:defRPr>
            </a:lvl3pPr>
            <a:lvl4pPr marL="2355850" indent="-457200">
              <a:defRPr>
                <a:solidFill>
                  <a:schemeClr val="tx1"/>
                </a:solidFill>
                <a:latin typeface="Arial" charset="0"/>
                <a:cs typeface="Arial" charset="0"/>
              </a:defRPr>
            </a:lvl4pPr>
            <a:lvl5pPr marL="2992438" indent="-457200">
              <a:defRPr>
                <a:solidFill>
                  <a:schemeClr val="tx1"/>
                </a:solidFill>
                <a:latin typeface="Arial" charset="0"/>
                <a:cs typeface="Arial" charset="0"/>
              </a:defRPr>
            </a:lvl5pPr>
            <a:lvl6pPr marL="3449638" indent="-457200" eaLnBrk="0" fontAlgn="base" hangingPunct="0">
              <a:spcBef>
                <a:spcPct val="0"/>
              </a:spcBef>
              <a:spcAft>
                <a:spcPct val="0"/>
              </a:spcAft>
              <a:defRPr>
                <a:solidFill>
                  <a:schemeClr val="tx1"/>
                </a:solidFill>
                <a:latin typeface="Arial" charset="0"/>
                <a:cs typeface="Arial" charset="0"/>
              </a:defRPr>
            </a:lvl6pPr>
            <a:lvl7pPr marL="3906838" indent="-457200" eaLnBrk="0" fontAlgn="base" hangingPunct="0">
              <a:spcBef>
                <a:spcPct val="0"/>
              </a:spcBef>
              <a:spcAft>
                <a:spcPct val="0"/>
              </a:spcAft>
              <a:defRPr>
                <a:solidFill>
                  <a:schemeClr val="tx1"/>
                </a:solidFill>
                <a:latin typeface="Arial" charset="0"/>
                <a:cs typeface="Arial" charset="0"/>
              </a:defRPr>
            </a:lvl7pPr>
            <a:lvl8pPr marL="4364038" indent="-457200" eaLnBrk="0" fontAlgn="base" hangingPunct="0">
              <a:spcBef>
                <a:spcPct val="0"/>
              </a:spcBef>
              <a:spcAft>
                <a:spcPct val="0"/>
              </a:spcAft>
              <a:defRPr>
                <a:solidFill>
                  <a:schemeClr val="tx1"/>
                </a:solidFill>
                <a:latin typeface="Arial" charset="0"/>
                <a:cs typeface="Arial" charset="0"/>
              </a:defRPr>
            </a:lvl8pPr>
            <a:lvl9pPr marL="4821238" indent="-4572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de-DE" altLang="de-DE" sz="1300" b="1">
                <a:solidFill>
                  <a:schemeClr val="bg1"/>
                </a:solidFill>
                <a:latin typeface="Arial Narrow" pitchFamily="34" charset="0"/>
              </a:rPr>
              <a:t>	</a:t>
            </a:r>
            <a:endParaRPr lang="de-DE" altLang="de-DE" sz="1300" b="1">
              <a:solidFill>
                <a:srgbClr val="BED0D2"/>
              </a:solidFill>
              <a:latin typeface="Arial Narrow" pitchFamily="34" charset="0"/>
            </a:endParaRPr>
          </a:p>
        </p:txBody>
      </p:sp>
      <p:sp>
        <p:nvSpPr>
          <p:cNvPr id="7173" name="Datumsplatzhalter 1"/>
          <p:cNvSpPr>
            <a:spLocks noGrp="1"/>
          </p:cNvSpPr>
          <p:nvPr>
            <p:ph type="dt" sz="quarter" idx="10"/>
          </p:nvPr>
        </p:nvSpPr>
        <p:spPr>
          <a:xfrm>
            <a:off x="87313" y="6577013"/>
            <a:ext cx="2808287" cy="476250"/>
          </a:xfrm>
          <a:noFill/>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de-DE" altLang="de-DE" sz="1200" smtClean="0">
                <a:solidFill>
                  <a:srgbClr val="668E96"/>
                </a:solidFill>
                <a:latin typeface="Arial Narrow" pitchFamily="34" charset="0"/>
              </a:rPr>
              <a:t>Dipl.-Geograph Matthias Waltersbacher </a:t>
            </a:r>
          </a:p>
        </p:txBody>
      </p:sp>
      <p:sp>
        <p:nvSpPr>
          <p:cNvPr id="7174" name="Fußzeilenplatzhalter 2"/>
          <p:cNvSpPr txBox="1">
            <a:spLocks/>
          </p:cNvSpPr>
          <p:nvPr/>
        </p:nvSpPr>
        <p:spPr bwMode="auto">
          <a:xfrm>
            <a:off x="3633788" y="6577013"/>
            <a:ext cx="45370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de-DE" altLang="de-DE" sz="1200" dirty="0" smtClean="0">
                <a:solidFill>
                  <a:srgbClr val="668E96"/>
                </a:solidFill>
                <a:latin typeface="Arial Narrow" pitchFamily="34" charset="0"/>
              </a:rPr>
              <a:t>Bundesarbeitskreis Wohnungsmarktbeobachtung, 17.11.2017</a:t>
            </a:r>
            <a:endParaRPr lang="de-DE" altLang="de-DE" sz="1200" dirty="0">
              <a:solidFill>
                <a:srgbClr val="668E96"/>
              </a:solidFill>
              <a:latin typeface="Arial Narrow" pitchFamily="34" charset="0"/>
            </a:endParaRPr>
          </a:p>
        </p:txBody>
      </p:sp>
      <p:sp>
        <p:nvSpPr>
          <p:cNvPr id="7175" name="Foliennummernplatzhalter 3"/>
          <p:cNvSpPr txBox="1">
            <a:spLocks/>
          </p:cNvSpPr>
          <p:nvPr/>
        </p:nvSpPr>
        <p:spPr bwMode="auto">
          <a:xfrm>
            <a:off x="6858000" y="6575425"/>
            <a:ext cx="262731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de-DE" altLang="de-DE" sz="1200">
                <a:solidFill>
                  <a:srgbClr val="004250"/>
                </a:solidFill>
                <a:latin typeface="Arial Narrow" pitchFamily="34" charset="0"/>
              </a:rPr>
              <a:t>	</a:t>
            </a:r>
            <a:r>
              <a:rPr lang="de-DE" altLang="de-DE" sz="1200">
                <a:solidFill>
                  <a:srgbClr val="668E96"/>
                </a:solidFill>
                <a:latin typeface="Arial Narrow" pitchFamily="34" charset="0"/>
              </a:rPr>
              <a:t>                     Folie</a:t>
            </a:r>
          </a:p>
        </p:txBody>
      </p:sp>
      <p:sp>
        <p:nvSpPr>
          <p:cNvPr id="7177" name="Text Box 4"/>
          <p:cNvSpPr txBox="1">
            <a:spLocks noChangeArrowheads="1"/>
          </p:cNvSpPr>
          <p:nvPr/>
        </p:nvSpPr>
        <p:spPr bwMode="auto">
          <a:xfrm>
            <a:off x="323850" y="147638"/>
            <a:ext cx="608647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de-DE" altLang="de-DE" sz="2400" b="1">
                <a:solidFill>
                  <a:srgbClr val="668E96"/>
                </a:solidFill>
                <a:latin typeface="Arial Narrow" pitchFamily="34" charset="0"/>
              </a:rPr>
              <a:t>Wohnimmobilienindizes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34" y="963554"/>
            <a:ext cx="8539807" cy="55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ußzeilenplatzhalter 2"/>
          <p:cNvSpPr>
            <a:spLocks noGrp="1"/>
          </p:cNvSpPr>
          <p:nvPr>
            <p:ph type="ftr" sz="quarter" idx="11"/>
          </p:nvPr>
        </p:nvSpPr>
        <p:spPr>
          <a:noFill/>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de-DE" altLang="de-DE" sz="1200" smtClean="0">
                <a:solidFill>
                  <a:srgbClr val="004250"/>
                </a:solidFill>
                <a:latin typeface="Arial Narrow" pitchFamily="34" charset="0"/>
              </a:rPr>
              <a:t>    </a:t>
            </a:r>
          </a:p>
        </p:txBody>
      </p:sp>
      <p:sp>
        <p:nvSpPr>
          <p:cNvPr id="8195" name="Rectangle 2"/>
          <p:cNvSpPr>
            <a:spLocks noChangeArrowheads="1"/>
          </p:cNvSpPr>
          <p:nvPr/>
        </p:nvSpPr>
        <p:spPr bwMode="auto">
          <a:xfrm rot="-5400000">
            <a:off x="1691481" y="-854868"/>
            <a:ext cx="5761037" cy="9144000"/>
          </a:xfrm>
          <a:prstGeom prst="rect">
            <a:avLst/>
          </a:prstGeom>
          <a:solidFill>
            <a:srgbClr val="BED0D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de-DE" altLang="de-DE" sz="1800"/>
          </a:p>
        </p:txBody>
      </p:sp>
      <p:sp>
        <p:nvSpPr>
          <p:cNvPr id="8196" name="Text Box 5"/>
          <p:cNvSpPr txBox="1">
            <a:spLocks noChangeArrowheads="1"/>
          </p:cNvSpPr>
          <p:nvPr/>
        </p:nvSpPr>
        <p:spPr bwMode="auto">
          <a:xfrm>
            <a:off x="7308850" y="1341438"/>
            <a:ext cx="1835150" cy="5216525"/>
          </a:xfrm>
          <a:prstGeom prst="rect">
            <a:avLst/>
          </a:prstGeom>
          <a:noFill/>
          <a:ln>
            <a:noFill/>
          </a:ln>
          <a:effectLst/>
          <a:extLst>
            <a:ext uri="{909E8E84-426E-40DD-AFC4-6F175D3DCCD1}">
              <a14:hiddenFill xmlns:a14="http://schemas.microsoft.com/office/drawing/2010/main">
                <a:solidFill>
                  <a:srgbClr val="BED0D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550800"/>
          <a:lstStyle>
            <a:lvl1pPr marL="271463" indent="-271463">
              <a:defRPr>
                <a:solidFill>
                  <a:schemeClr val="tx1"/>
                </a:solidFill>
                <a:latin typeface="Arial" charset="0"/>
                <a:cs typeface="Arial" charset="0"/>
              </a:defRPr>
            </a:lvl1pPr>
            <a:lvl2pPr marL="1082675" indent="-457200">
              <a:defRPr>
                <a:solidFill>
                  <a:schemeClr val="tx1"/>
                </a:solidFill>
                <a:latin typeface="Arial" charset="0"/>
                <a:cs typeface="Arial" charset="0"/>
              </a:defRPr>
            </a:lvl2pPr>
            <a:lvl3pPr marL="1719263" indent="-457200">
              <a:defRPr>
                <a:solidFill>
                  <a:schemeClr val="tx1"/>
                </a:solidFill>
                <a:latin typeface="Arial" charset="0"/>
                <a:cs typeface="Arial" charset="0"/>
              </a:defRPr>
            </a:lvl3pPr>
            <a:lvl4pPr marL="2355850" indent="-457200">
              <a:defRPr>
                <a:solidFill>
                  <a:schemeClr val="tx1"/>
                </a:solidFill>
                <a:latin typeface="Arial" charset="0"/>
                <a:cs typeface="Arial" charset="0"/>
              </a:defRPr>
            </a:lvl4pPr>
            <a:lvl5pPr marL="2992438" indent="-457200">
              <a:defRPr>
                <a:solidFill>
                  <a:schemeClr val="tx1"/>
                </a:solidFill>
                <a:latin typeface="Arial" charset="0"/>
                <a:cs typeface="Arial" charset="0"/>
              </a:defRPr>
            </a:lvl5pPr>
            <a:lvl6pPr marL="3449638" indent="-457200" eaLnBrk="0" fontAlgn="base" hangingPunct="0">
              <a:spcBef>
                <a:spcPct val="0"/>
              </a:spcBef>
              <a:spcAft>
                <a:spcPct val="0"/>
              </a:spcAft>
              <a:defRPr>
                <a:solidFill>
                  <a:schemeClr val="tx1"/>
                </a:solidFill>
                <a:latin typeface="Arial" charset="0"/>
                <a:cs typeface="Arial" charset="0"/>
              </a:defRPr>
            </a:lvl6pPr>
            <a:lvl7pPr marL="3906838" indent="-457200" eaLnBrk="0" fontAlgn="base" hangingPunct="0">
              <a:spcBef>
                <a:spcPct val="0"/>
              </a:spcBef>
              <a:spcAft>
                <a:spcPct val="0"/>
              </a:spcAft>
              <a:defRPr>
                <a:solidFill>
                  <a:schemeClr val="tx1"/>
                </a:solidFill>
                <a:latin typeface="Arial" charset="0"/>
                <a:cs typeface="Arial" charset="0"/>
              </a:defRPr>
            </a:lvl7pPr>
            <a:lvl8pPr marL="4364038" indent="-457200" eaLnBrk="0" fontAlgn="base" hangingPunct="0">
              <a:spcBef>
                <a:spcPct val="0"/>
              </a:spcBef>
              <a:spcAft>
                <a:spcPct val="0"/>
              </a:spcAft>
              <a:defRPr>
                <a:solidFill>
                  <a:schemeClr val="tx1"/>
                </a:solidFill>
                <a:latin typeface="Arial" charset="0"/>
                <a:cs typeface="Arial" charset="0"/>
              </a:defRPr>
            </a:lvl8pPr>
            <a:lvl9pPr marL="4821238" indent="-4572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de-DE" altLang="de-DE" sz="1300" b="1">
                <a:solidFill>
                  <a:schemeClr val="bg1"/>
                </a:solidFill>
                <a:latin typeface="Arial Narrow" pitchFamily="34" charset="0"/>
              </a:rPr>
              <a:t>	</a:t>
            </a:r>
            <a:endParaRPr lang="de-DE" altLang="de-DE" sz="1300" b="1">
              <a:solidFill>
                <a:srgbClr val="BED0D2"/>
              </a:solidFill>
              <a:latin typeface="Arial Narrow" pitchFamily="34" charset="0"/>
            </a:endParaRPr>
          </a:p>
        </p:txBody>
      </p:sp>
      <p:sp>
        <p:nvSpPr>
          <p:cNvPr id="8197" name="Datumsplatzhalter 1"/>
          <p:cNvSpPr>
            <a:spLocks noGrp="1"/>
          </p:cNvSpPr>
          <p:nvPr>
            <p:ph type="dt" sz="quarter" idx="10"/>
          </p:nvPr>
        </p:nvSpPr>
        <p:spPr>
          <a:xfrm>
            <a:off x="87313" y="6577013"/>
            <a:ext cx="2808287" cy="476250"/>
          </a:xfrm>
          <a:noFill/>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de-DE" altLang="de-DE" sz="1200" smtClean="0">
                <a:solidFill>
                  <a:srgbClr val="668E96"/>
                </a:solidFill>
                <a:latin typeface="Arial Narrow" pitchFamily="34" charset="0"/>
              </a:rPr>
              <a:t>Dipl.-Geograph Matthias Waltersbacher </a:t>
            </a:r>
          </a:p>
        </p:txBody>
      </p:sp>
      <p:sp>
        <p:nvSpPr>
          <p:cNvPr id="8198" name="Fußzeilenplatzhalter 2"/>
          <p:cNvSpPr txBox="1">
            <a:spLocks/>
          </p:cNvSpPr>
          <p:nvPr/>
        </p:nvSpPr>
        <p:spPr bwMode="auto">
          <a:xfrm>
            <a:off x="3633788" y="6577013"/>
            <a:ext cx="45370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de-DE" altLang="de-DE" sz="1200" dirty="0" smtClean="0">
                <a:solidFill>
                  <a:srgbClr val="668E96"/>
                </a:solidFill>
                <a:latin typeface="Arial Narrow" pitchFamily="34" charset="0"/>
              </a:rPr>
              <a:t>Bundesarbeitskreis Wohnungsmarktbeobachtung, 17.11.2017</a:t>
            </a:r>
            <a:endParaRPr lang="de-DE" altLang="de-DE" sz="1200" dirty="0">
              <a:solidFill>
                <a:srgbClr val="668E96"/>
              </a:solidFill>
              <a:latin typeface="Arial Narrow" pitchFamily="34" charset="0"/>
            </a:endParaRPr>
          </a:p>
        </p:txBody>
      </p:sp>
      <p:sp>
        <p:nvSpPr>
          <p:cNvPr id="8199" name="Foliennummernplatzhalter 3"/>
          <p:cNvSpPr txBox="1">
            <a:spLocks/>
          </p:cNvSpPr>
          <p:nvPr/>
        </p:nvSpPr>
        <p:spPr bwMode="auto">
          <a:xfrm>
            <a:off x="6858000" y="6575425"/>
            <a:ext cx="262731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de-DE" altLang="de-DE" sz="1200">
                <a:solidFill>
                  <a:srgbClr val="004250"/>
                </a:solidFill>
                <a:latin typeface="Arial Narrow" pitchFamily="34" charset="0"/>
              </a:rPr>
              <a:t>	</a:t>
            </a:r>
            <a:r>
              <a:rPr lang="de-DE" altLang="de-DE" sz="1200">
                <a:solidFill>
                  <a:srgbClr val="668E96"/>
                </a:solidFill>
                <a:latin typeface="Arial Narrow" pitchFamily="34" charset="0"/>
              </a:rPr>
              <a:t>                     Folie</a:t>
            </a:r>
          </a:p>
        </p:txBody>
      </p:sp>
      <p:sp>
        <p:nvSpPr>
          <p:cNvPr id="8200" name="Text Box 4"/>
          <p:cNvSpPr txBox="1">
            <a:spLocks noChangeArrowheads="1"/>
          </p:cNvSpPr>
          <p:nvPr/>
        </p:nvSpPr>
        <p:spPr bwMode="auto">
          <a:xfrm>
            <a:off x="323850" y="147638"/>
            <a:ext cx="608647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de-DE" altLang="de-DE" sz="2400" b="1">
                <a:solidFill>
                  <a:srgbClr val="668E96"/>
                </a:solidFill>
                <a:latin typeface="Arial Narrow" pitchFamily="34" charset="0"/>
              </a:rPr>
              <a:t>Wohnimmobilienindizes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863633"/>
            <a:ext cx="8712968" cy="5633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ußzeilenplatzhalter 2"/>
          <p:cNvSpPr>
            <a:spLocks noGrp="1"/>
          </p:cNvSpPr>
          <p:nvPr>
            <p:ph type="ftr" sz="quarter" idx="11"/>
          </p:nvPr>
        </p:nvSpPr>
        <p:spPr>
          <a:noFill/>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de-DE" altLang="de-DE" sz="1200" smtClean="0">
                <a:solidFill>
                  <a:srgbClr val="004250"/>
                </a:solidFill>
                <a:latin typeface="Arial Narrow" pitchFamily="34" charset="0"/>
              </a:rPr>
              <a:t>    </a:t>
            </a:r>
          </a:p>
        </p:txBody>
      </p:sp>
      <p:sp>
        <p:nvSpPr>
          <p:cNvPr id="11267" name="Rectangle 2"/>
          <p:cNvSpPr>
            <a:spLocks noChangeArrowheads="1"/>
          </p:cNvSpPr>
          <p:nvPr/>
        </p:nvSpPr>
        <p:spPr bwMode="auto">
          <a:xfrm rot="-5400000">
            <a:off x="1691481" y="-854868"/>
            <a:ext cx="5761037" cy="9144000"/>
          </a:xfrm>
          <a:prstGeom prst="rect">
            <a:avLst/>
          </a:prstGeom>
          <a:solidFill>
            <a:srgbClr val="BED0D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de-DE" altLang="de-DE" sz="1800"/>
          </a:p>
        </p:txBody>
      </p:sp>
      <p:sp>
        <p:nvSpPr>
          <p:cNvPr id="11268" name="Text Box 5"/>
          <p:cNvSpPr txBox="1">
            <a:spLocks noChangeArrowheads="1"/>
          </p:cNvSpPr>
          <p:nvPr/>
        </p:nvSpPr>
        <p:spPr bwMode="auto">
          <a:xfrm>
            <a:off x="7308850" y="1341438"/>
            <a:ext cx="1835150" cy="5216525"/>
          </a:xfrm>
          <a:prstGeom prst="rect">
            <a:avLst/>
          </a:prstGeom>
          <a:noFill/>
          <a:ln>
            <a:noFill/>
          </a:ln>
          <a:effectLst/>
          <a:extLst>
            <a:ext uri="{909E8E84-426E-40DD-AFC4-6F175D3DCCD1}">
              <a14:hiddenFill xmlns:a14="http://schemas.microsoft.com/office/drawing/2010/main">
                <a:solidFill>
                  <a:srgbClr val="BED0D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550800"/>
          <a:lstStyle>
            <a:lvl1pPr marL="271463" indent="-271463">
              <a:defRPr>
                <a:solidFill>
                  <a:schemeClr val="tx1"/>
                </a:solidFill>
                <a:latin typeface="Arial" charset="0"/>
                <a:cs typeface="Arial" charset="0"/>
              </a:defRPr>
            </a:lvl1pPr>
            <a:lvl2pPr marL="1082675" indent="-457200">
              <a:defRPr>
                <a:solidFill>
                  <a:schemeClr val="tx1"/>
                </a:solidFill>
                <a:latin typeface="Arial" charset="0"/>
                <a:cs typeface="Arial" charset="0"/>
              </a:defRPr>
            </a:lvl2pPr>
            <a:lvl3pPr marL="1719263" indent="-457200">
              <a:defRPr>
                <a:solidFill>
                  <a:schemeClr val="tx1"/>
                </a:solidFill>
                <a:latin typeface="Arial" charset="0"/>
                <a:cs typeface="Arial" charset="0"/>
              </a:defRPr>
            </a:lvl3pPr>
            <a:lvl4pPr marL="2355850" indent="-457200">
              <a:defRPr>
                <a:solidFill>
                  <a:schemeClr val="tx1"/>
                </a:solidFill>
                <a:latin typeface="Arial" charset="0"/>
                <a:cs typeface="Arial" charset="0"/>
              </a:defRPr>
            </a:lvl4pPr>
            <a:lvl5pPr marL="2992438" indent="-457200">
              <a:defRPr>
                <a:solidFill>
                  <a:schemeClr val="tx1"/>
                </a:solidFill>
                <a:latin typeface="Arial" charset="0"/>
                <a:cs typeface="Arial" charset="0"/>
              </a:defRPr>
            </a:lvl5pPr>
            <a:lvl6pPr marL="3449638" indent="-457200" eaLnBrk="0" fontAlgn="base" hangingPunct="0">
              <a:spcBef>
                <a:spcPct val="0"/>
              </a:spcBef>
              <a:spcAft>
                <a:spcPct val="0"/>
              </a:spcAft>
              <a:defRPr>
                <a:solidFill>
                  <a:schemeClr val="tx1"/>
                </a:solidFill>
                <a:latin typeface="Arial" charset="0"/>
                <a:cs typeface="Arial" charset="0"/>
              </a:defRPr>
            </a:lvl6pPr>
            <a:lvl7pPr marL="3906838" indent="-457200" eaLnBrk="0" fontAlgn="base" hangingPunct="0">
              <a:spcBef>
                <a:spcPct val="0"/>
              </a:spcBef>
              <a:spcAft>
                <a:spcPct val="0"/>
              </a:spcAft>
              <a:defRPr>
                <a:solidFill>
                  <a:schemeClr val="tx1"/>
                </a:solidFill>
                <a:latin typeface="Arial" charset="0"/>
                <a:cs typeface="Arial" charset="0"/>
              </a:defRPr>
            </a:lvl7pPr>
            <a:lvl8pPr marL="4364038" indent="-457200" eaLnBrk="0" fontAlgn="base" hangingPunct="0">
              <a:spcBef>
                <a:spcPct val="0"/>
              </a:spcBef>
              <a:spcAft>
                <a:spcPct val="0"/>
              </a:spcAft>
              <a:defRPr>
                <a:solidFill>
                  <a:schemeClr val="tx1"/>
                </a:solidFill>
                <a:latin typeface="Arial" charset="0"/>
                <a:cs typeface="Arial" charset="0"/>
              </a:defRPr>
            </a:lvl8pPr>
            <a:lvl9pPr marL="4821238" indent="-4572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de-DE" altLang="de-DE" sz="1300" b="1">
                <a:solidFill>
                  <a:schemeClr val="bg1"/>
                </a:solidFill>
                <a:latin typeface="Arial Narrow" pitchFamily="34" charset="0"/>
              </a:rPr>
              <a:t>	</a:t>
            </a:r>
            <a:endParaRPr lang="de-DE" altLang="de-DE" sz="1300" b="1">
              <a:solidFill>
                <a:srgbClr val="BED0D2"/>
              </a:solidFill>
              <a:latin typeface="Arial Narrow" pitchFamily="34" charset="0"/>
            </a:endParaRPr>
          </a:p>
        </p:txBody>
      </p:sp>
      <p:sp>
        <p:nvSpPr>
          <p:cNvPr id="11269" name="Datumsplatzhalter 1"/>
          <p:cNvSpPr>
            <a:spLocks noGrp="1"/>
          </p:cNvSpPr>
          <p:nvPr>
            <p:ph type="dt" sz="quarter" idx="10"/>
          </p:nvPr>
        </p:nvSpPr>
        <p:spPr>
          <a:xfrm>
            <a:off x="87313" y="6577013"/>
            <a:ext cx="2808287" cy="476250"/>
          </a:xfrm>
          <a:noFill/>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de-DE" altLang="de-DE" sz="1200" smtClean="0">
                <a:solidFill>
                  <a:srgbClr val="668E96"/>
                </a:solidFill>
                <a:latin typeface="Arial Narrow" pitchFamily="34" charset="0"/>
              </a:rPr>
              <a:t>Dipl.-Geograph Matthias Waltersbacher </a:t>
            </a:r>
          </a:p>
        </p:txBody>
      </p:sp>
      <p:sp>
        <p:nvSpPr>
          <p:cNvPr id="11270" name="Fußzeilenplatzhalter 2"/>
          <p:cNvSpPr txBox="1">
            <a:spLocks/>
          </p:cNvSpPr>
          <p:nvPr/>
        </p:nvSpPr>
        <p:spPr bwMode="auto">
          <a:xfrm>
            <a:off x="3633788" y="6577013"/>
            <a:ext cx="45370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de-DE" altLang="de-DE" sz="1200" dirty="0" smtClean="0">
                <a:solidFill>
                  <a:srgbClr val="668E96"/>
                </a:solidFill>
                <a:latin typeface="Arial Narrow" pitchFamily="34" charset="0"/>
              </a:rPr>
              <a:t>Bundesarbeitskreis Wohnungsmarktbeobachtung, 17.11.2017</a:t>
            </a:r>
            <a:endParaRPr lang="de-DE" altLang="de-DE" sz="1200" dirty="0">
              <a:solidFill>
                <a:srgbClr val="668E96"/>
              </a:solidFill>
              <a:latin typeface="Arial Narrow" pitchFamily="34" charset="0"/>
            </a:endParaRPr>
          </a:p>
        </p:txBody>
      </p:sp>
      <p:sp>
        <p:nvSpPr>
          <p:cNvPr id="11271" name="Foliennummernplatzhalter 3"/>
          <p:cNvSpPr txBox="1">
            <a:spLocks/>
          </p:cNvSpPr>
          <p:nvPr/>
        </p:nvSpPr>
        <p:spPr bwMode="auto">
          <a:xfrm>
            <a:off x="6858000" y="6575425"/>
            <a:ext cx="262731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de-DE" altLang="de-DE" sz="1200">
                <a:solidFill>
                  <a:srgbClr val="004250"/>
                </a:solidFill>
                <a:latin typeface="Arial Narrow" pitchFamily="34" charset="0"/>
              </a:rPr>
              <a:t>	</a:t>
            </a:r>
            <a:r>
              <a:rPr lang="de-DE" altLang="de-DE" sz="1200">
                <a:solidFill>
                  <a:srgbClr val="668E96"/>
                </a:solidFill>
                <a:latin typeface="Arial Narrow" pitchFamily="34" charset="0"/>
              </a:rPr>
              <a:t>                     Folie</a:t>
            </a:r>
          </a:p>
        </p:txBody>
      </p:sp>
      <p:sp>
        <p:nvSpPr>
          <p:cNvPr id="11273" name="Text Box 4"/>
          <p:cNvSpPr txBox="1">
            <a:spLocks noChangeArrowheads="1"/>
          </p:cNvSpPr>
          <p:nvPr/>
        </p:nvSpPr>
        <p:spPr bwMode="auto">
          <a:xfrm>
            <a:off x="323850" y="147638"/>
            <a:ext cx="608647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de-DE" altLang="de-DE" sz="2400" b="1">
                <a:solidFill>
                  <a:srgbClr val="668E96"/>
                </a:solidFill>
                <a:latin typeface="Arial Narrow" pitchFamily="34" charset="0"/>
              </a:rPr>
              <a:t>Zusammenschau Wohnimmobilienindizes</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944774"/>
            <a:ext cx="8581593" cy="5544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ußzeilenplatzhalter 2"/>
          <p:cNvSpPr>
            <a:spLocks noGrp="1"/>
          </p:cNvSpPr>
          <p:nvPr>
            <p:ph type="ftr" sz="quarter" idx="11"/>
          </p:nvPr>
        </p:nvSpPr>
        <p:spPr>
          <a:noFill/>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de-DE" altLang="de-DE" sz="1200" smtClean="0">
                <a:solidFill>
                  <a:srgbClr val="004250"/>
                </a:solidFill>
                <a:latin typeface="Arial Narrow" pitchFamily="34" charset="0"/>
              </a:rPr>
              <a:t>    </a:t>
            </a:r>
          </a:p>
        </p:txBody>
      </p:sp>
      <p:sp>
        <p:nvSpPr>
          <p:cNvPr id="13315" name="Rectangle 2"/>
          <p:cNvSpPr>
            <a:spLocks noChangeArrowheads="1"/>
          </p:cNvSpPr>
          <p:nvPr/>
        </p:nvSpPr>
        <p:spPr bwMode="auto">
          <a:xfrm rot="-5400000">
            <a:off x="1691481" y="-854868"/>
            <a:ext cx="5761037" cy="9144000"/>
          </a:xfrm>
          <a:prstGeom prst="rect">
            <a:avLst/>
          </a:prstGeom>
          <a:solidFill>
            <a:srgbClr val="BED0D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de-DE" altLang="de-DE" sz="1800"/>
          </a:p>
        </p:txBody>
      </p:sp>
      <p:sp>
        <p:nvSpPr>
          <p:cNvPr id="13316" name="Text Box 4"/>
          <p:cNvSpPr txBox="1">
            <a:spLocks noChangeArrowheads="1"/>
          </p:cNvSpPr>
          <p:nvPr/>
        </p:nvSpPr>
        <p:spPr bwMode="auto">
          <a:xfrm>
            <a:off x="323850" y="147638"/>
            <a:ext cx="608647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de-DE" altLang="de-DE" sz="2400" b="1" dirty="0" smtClean="0">
                <a:solidFill>
                  <a:srgbClr val="668E96"/>
                </a:solidFill>
                <a:latin typeface="Arial Narrow" pitchFamily="34" charset="0"/>
              </a:rPr>
              <a:t>Wohnimmobilienindizes</a:t>
            </a:r>
            <a:endParaRPr lang="de-DE" altLang="de-DE" sz="2400" b="1" dirty="0">
              <a:solidFill>
                <a:srgbClr val="668E96"/>
              </a:solidFill>
              <a:latin typeface="Arial Narrow" pitchFamily="34" charset="0"/>
            </a:endParaRPr>
          </a:p>
        </p:txBody>
      </p:sp>
      <p:sp>
        <p:nvSpPr>
          <p:cNvPr id="13317" name="Text Box 5"/>
          <p:cNvSpPr txBox="1">
            <a:spLocks noChangeArrowheads="1"/>
          </p:cNvSpPr>
          <p:nvPr/>
        </p:nvSpPr>
        <p:spPr bwMode="auto">
          <a:xfrm>
            <a:off x="7308850" y="1341438"/>
            <a:ext cx="1835150" cy="5216525"/>
          </a:xfrm>
          <a:prstGeom prst="rect">
            <a:avLst/>
          </a:prstGeom>
          <a:noFill/>
          <a:ln>
            <a:noFill/>
          </a:ln>
          <a:effectLst/>
          <a:extLst>
            <a:ext uri="{909E8E84-426E-40DD-AFC4-6F175D3DCCD1}">
              <a14:hiddenFill xmlns:a14="http://schemas.microsoft.com/office/drawing/2010/main">
                <a:solidFill>
                  <a:srgbClr val="BED0D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550800"/>
          <a:lstStyle>
            <a:lvl1pPr marL="271463" indent="-271463">
              <a:defRPr>
                <a:solidFill>
                  <a:schemeClr val="tx1"/>
                </a:solidFill>
                <a:latin typeface="Arial" charset="0"/>
                <a:cs typeface="Arial" charset="0"/>
              </a:defRPr>
            </a:lvl1pPr>
            <a:lvl2pPr marL="1082675" indent="-457200">
              <a:defRPr>
                <a:solidFill>
                  <a:schemeClr val="tx1"/>
                </a:solidFill>
                <a:latin typeface="Arial" charset="0"/>
                <a:cs typeface="Arial" charset="0"/>
              </a:defRPr>
            </a:lvl2pPr>
            <a:lvl3pPr marL="1719263" indent="-457200">
              <a:defRPr>
                <a:solidFill>
                  <a:schemeClr val="tx1"/>
                </a:solidFill>
                <a:latin typeface="Arial" charset="0"/>
                <a:cs typeface="Arial" charset="0"/>
              </a:defRPr>
            </a:lvl3pPr>
            <a:lvl4pPr marL="2355850" indent="-457200">
              <a:defRPr>
                <a:solidFill>
                  <a:schemeClr val="tx1"/>
                </a:solidFill>
                <a:latin typeface="Arial" charset="0"/>
                <a:cs typeface="Arial" charset="0"/>
              </a:defRPr>
            </a:lvl4pPr>
            <a:lvl5pPr marL="2992438" indent="-457200">
              <a:defRPr>
                <a:solidFill>
                  <a:schemeClr val="tx1"/>
                </a:solidFill>
                <a:latin typeface="Arial" charset="0"/>
                <a:cs typeface="Arial" charset="0"/>
              </a:defRPr>
            </a:lvl5pPr>
            <a:lvl6pPr marL="3449638" indent="-457200" eaLnBrk="0" fontAlgn="base" hangingPunct="0">
              <a:spcBef>
                <a:spcPct val="0"/>
              </a:spcBef>
              <a:spcAft>
                <a:spcPct val="0"/>
              </a:spcAft>
              <a:defRPr>
                <a:solidFill>
                  <a:schemeClr val="tx1"/>
                </a:solidFill>
                <a:latin typeface="Arial" charset="0"/>
                <a:cs typeface="Arial" charset="0"/>
              </a:defRPr>
            </a:lvl6pPr>
            <a:lvl7pPr marL="3906838" indent="-457200" eaLnBrk="0" fontAlgn="base" hangingPunct="0">
              <a:spcBef>
                <a:spcPct val="0"/>
              </a:spcBef>
              <a:spcAft>
                <a:spcPct val="0"/>
              </a:spcAft>
              <a:defRPr>
                <a:solidFill>
                  <a:schemeClr val="tx1"/>
                </a:solidFill>
                <a:latin typeface="Arial" charset="0"/>
                <a:cs typeface="Arial" charset="0"/>
              </a:defRPr>
            </a:lvl7pPr>
            <a:lvl8pPr marL="4364038" indent="-457200" eaLnBrk="0" fontAlgn="base" hangingPunct="0">
              <a:spcBef>
                <a:spcPct val="0"/>
              </a:spcBef>
              <a:spcAft>
                <a:spcPct val="0"/>
              </a:spcAft>
              <a:defRPr>
                <a:solidFill>
                  <a:schemeClr val="tx1"/>
                </a:solidFill>
                <a:latin typeface="Arial" charset="0"/>
                <a:cs typeface="Arial" charset="0"/>
              </a:defRPr>
            </a:lvl8pPr>
            <a:lvl9pPr marL="4821238" indent="-4572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de-DE" altLang="de-DE" sz="1300" b="1">
                <a:solidFill>
                  <a:schemeClr val="bg1"/>
                </a:solidFill>
                <a:latin typeface="Arial Narrow" pitchFamily="34" charset="0"/>
              </a:rPr>
              <a:t>	</a:t>
            </a:r>
            <a:endParaRPr lang="de-DE" altLang="de-DE" sz="1300" b="1">
              <a:solidFill>
                <a:srgbClr val="BED0D2"/>
              </a:solidFill>
              <a:latin typeface="Arial Narrow" pitchFamily="34" charset="0"/>
            </a:endParaRPr>
          </a:p>
        </p:txBody>
      </p:sp>
      <p:sp>
        <p:nvSpPr>
          <p:cNvPr id="13318" name="Datumsplatzhalter 1"/>
          <p:cNvSpPr>
            <a:spLocks noGrp="1"/>
          </p:cNvSpPr>
          <p:nvPr>
            <p:ph type="dt" sz="quarter" idx="10"/>
          </p:nvPr>
        </p:nvSpPr>
        <p:spPr>
          <a:xfrm>
            <a:off x="87313" y="6577013"/>
            <a:ext cx="2808287" cy="476250"/>
          </a:xfrm>
          <a:noFill/>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de-DE" altLang="de-DE" sz="1200" smtClean="0">
                <a:solidFill>
                  <a:srgbClr val="668E96"/>
                </a:solidFill>
                <a:latin typeface="Arial Narrow" pitchFamily="34" charset="0"/>
              </a:rPr>
              <a:t>Dipl.-Geograph Matthias Waltersbacher </a:t>
            </a:r>
          </a:p>
        </p:txBody>
      </p:sp>
      <p:sp>
        <p:nvSpPr>
          <p:cNvPr id="13319" name="Fußzeilenplatzhalter 2"/>
          <p:cNvSpPr txBox="1">
            <a:spLocks/>
          </p:cNvSpPr>
          <p:nvPr/>
        </p:nvSpPr>
        <p:spPr bwMode="auto">
          <a:xfrm>
            <a:off x="3633788" y="6577013"/>
            <a:ext cx="45370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de-DE" altLang="de-DE" sz="1200" dirty="0" smtClean="0">
                <a:solidFill>
                  <a:srgbClr val="668E96"/>
                </a:solidFill>
                <a:latin typeface="Arial Narrow" pitchFamily="34" charset="0"/>
              </a:rPr>
              <a:t>Bundesarbeitskreis Wohnungsmarktbeobachtung, 17.11.2017</a:t>
            </a:r>
            <a:endParaRPr lang="de-DE" altLang="de-DE" sz="1200" dirty="0">
              <a:solidFill>
                <a:srgbClr val="668E96"/>
              </a:solidFill>
              <a:latin typeface="Arial Narrow" pitchFamily="34" charset="0"/>
            </a:endParaRPr>
          </a:p>
        </p:txBody>
      </p:sp>
      <p:sp>
        <p:nvSpPr>
          <p:cNvPr id="13320" name="Foliennummernplatzhalter 3"/>
          <p:cNvSpPr txBox="1">
            <a:spLocks/>
          </p:cNvSpPr>
          <p:nvPr/>
        </p:nvSpPr>
        <p:spPr bwMode="auto">
          <a:xfrm>
            <a:off x="6858000" y="6575425"/>
            <a:ext cx="262731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de-DE" altLang="de-DE" sz="1200">
                <a:solidFill>
                  <a:srgbClr val="004250"/>
                </a:solidFill>
                <a:latin typeface="Arial Narrow" pitchFamily="34" charset="0"/>
              </a:rPr>
              <a:t>	</a:t>
            </a:r>
            <a:r>
              <a:rPr lang="de-DE" altLang="de-DE" sz="1200">
                <a:solidFill>
                  <a:srgbClr val="668E96"/>
                </a:solidFill>
                <a:latin typeface="Arial Narrow" pitchFamily="34" charset="0"/>
              </a:rPr>
              <a:t>                     Folie</a:t>
            </a:r>
          </a:p>
        </p:txBody>
      </p:sp>
      <p:pic>
        <p:nvPicPr>
          <p:cNvPr id="13321" name="Grafi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093788"/>
            <a:ext cx="8788400" cy="500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ußzeilenplatzhalter 2"/>
          <p:cNvSpPr>
            <a:spLocks noGrp="1"/>
          </p:cNvSpPr>
          <p:nvPr>
            <p:ph type="ftr" sz="quarter" idx="11"/>
          </p:nvPr>
        </p:nvSpPr>
        <p:spPr>
          <a:noFill/>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de-DE" altLang="de-DE" sz="1200" smtClean="0">
                <a:solidFill>
                  <a:srgbClr val="004250"/>
                </a:solidFill>
                <a:latin typeface="Arial Narrow" pitchFamily="34" charset="0"/>
              </a:rPr>
              <a:t>    </a:t>
            </a:r>
          </a:p>
        </p:txBody>
      </p:sp>
      <p:sp>
        <p:nvSpPr>
          <p:cNvPr id="13315" name="Rectangle 2"/>
          <p:cNvSpPr>
            <a:spLocks noChangeArrowheads="1"/>
          </p:cNvSpPr>
          <p:nvPr/>
        </p:nvSpPr>
        <p:spPr bwMode="auto">
          <a:xfrm rot="-5400000">
            <a:off x="1691481" y="-854868"/>
            <a:ext cx="5761037" cy="9144000"/>
          </a:xfrm>
          <a:prstGeom prst="rect">
            <a:avLst/>
          </a:prstGeom>
          <a:solidFill>
            <a:srgbClr val="BED0D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de-DE" altLang="de-DE" sz="1800"/>
          </a:p>
        </p:txBody>
      </p:sp>
      <p:sp>
        <p:nvSpPr>
          <p:cNvPr id="13316" name="Text Box 4"/>
          <p:cNvSpPr txBox="1">
            <a:spLocks noChangeArrowheads="1"/>
          </p:cNvSpPr>
          <p:nvPr/>
        </p:nvSpPr>
        <p:spPr bwMode="auto">
          <a:xfrm>
            <a:off x="323850" y="147638"/>
            <a:ext cx="608647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de-DE" altLang="de-DE" sz="2400" b="1" dirty="0" smtClean="0">
                <a:solidFill>
                  <a:srgbClr val="668E96"/>
                </a:solidFill>
                <a:latin typeface="Arial Narrow" pitchFamily="34" charset="0"/>
              </a:rPr>
              <a:t>Wohnimmobilienindizes</a:t>
            </a:r>
            <a:endParaRPr lang="de-DE" altLang="de-DE" sz="2400" b="1" dirty="0">
              <a:solidFill>
                <a:srgbClr val="668E96"/>
              </a:solidFill>
              <a:latin typeface="Arial Narrow" pitchFamily="34" charset="0"/>
            </a:endParaRPr>
          </a:p>
        </p:txBody>
      </p:sp>
      <p:sp>
        <p:nvSpPr>
          <p:cNvPr id="13317" name="Text Box 5"/>
          <p:cNvSpPr txBox="1">
            <a:spLocks noChangeArrowheads="1"/>
          </p:cNvSpPr>
          <p:nvPr/>
        </p:nvSpPr>
        <p:spPr bwMode="auto">
          <a:xfrm>
            <a:off x="7308850" y="1341438"/>
            <a:ext cx="1835150" cy="5216525"/>
          </a:xfrm>
          <a:prstGeom prst="rect">
            <a:avLst/>
          </a:prstGeom>
          <a:noFill/>
          <a:ln>
            <a:noFill/>
          </a:ln>
          <a:effectLst/>
          <a:extLst>
            <a:ext uri="{909E8E84-426E-40DD-AFC4-6F175D3DCCD1}">
              <a14:hiddenFill xmlns:a14="http://schemas.microsoft.com/office/drawing/2010/main">
                <a:solidFill>
                  <a:srgbClr val="BED0D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550800"/>
          <a:lstStyle>
            <a:lvl1pPr marL="271463" indent="-271463">
              <a:defRPr>
                <a:solidFill>
                  <a:schemeClr val="tx1"/>
                </a:solidFill>
                <a:latin typeface="Arial" charset="0"/>
                <a:cs typeface="Arial" charset="0"/>
              </a:defRPr>
            </a:lvl1pPr>
            <a:lvl2pPr marL="1082675" indent="-457200">
              <a:defRPr>
                <a:solidFill>
                  <a:schemeClr val="tx1"/>
                </a:solidFill>
                <a:latin typeface="Arial" charset="0"/>
                <a:cs typeface="Arial" charset="0"/>
              </a:defRPr>
            </a:lvl2pPr>
            <a:lvl3pPr marL="1719263" indent="-457200">
              <a:defRPr>
                <a:solidFill>
                  <a:schemeClr val="tx1"/>
                </a:solidFill>
                <a:latin typeface="Arial" charset="0"/>
                <a:cs typeface="Arial" charset="0"/>
              </a:defRPr>
            </a:lvl3pPr>
            <a:lvl4pPr marL="2355850" indent="-457200">
              <a:defRPr>
                <a:solidFill>
                  <a:schemeClr val="tx1"/>
                </a:solidFill>
                <a:latin typeface="Arial" charset="0"/>
                <a:cs typeface="Arial" charset="0"/>
              </a:defRPr>
            </a:lvl4pPr>
            <a:lvl5pPr marL="2992438" indent="-457200">
              <a:defRPr>
                <a:solidFill>
                  <a:schemeClr val="tx1"/>
                </a:solidFill>
                <a:latin typeface="Arial" charset="0"/>
                <a:cs typeface="Arial" charset="0"/>
              </a:defRPr>
            </a:lvl5pPr>
            <a:lvl6pPr marL="3449638" indent="-457200" eaLnBrk="0" fontAlgn="base" hangingPunct="0">
              <a:spcBef>
                <a:spcPct val="0"/>
              </a:spcBef>
              <a:spcAft>
                <a:spcPct val="0"/>
              </a:spcAft>
              <a:defRPr>
                <a:solidFill>
                  <a:schemeClr val="tx1"/>
                </a:solidFill>
                <a:latin typeface="Arial" charset="0"/>
                <a:cs typeface="Arial" charset="0"/>
              </a:defRPr>
            </a:lvl6pPr>
            <a:lvl7pPr marL="3906838" indent="-457200" eaLnBrk="0" fontAlgn="base" hangingPunct="0">
              <a:spcBef>
                <a:spcPct val="0"/>
              </a:spcBef>
              <a:spcAft>
                <a:spcPct val="0"/>
              </a:spcAft>
              <a:defRPr>
                <a:solidFill>
                  <a:schemeClr val="tx1"/>
                </a:solidFill>
                <a:latin typeface="Arial" charset="0"/>
                <a:cs typeface="Arial" charset="0"/>
              </a:defRPr>
            </a:lvl7pPr>
            <a:lvl8pPr marL="4364038" indent="-457200" eaLnBrk="0" fontAlgn="base" hangingPunct="0">
              <a:spcBef>
                <a:spcPct val="0"/>
              </a:spcBef>
              <a:spcAft>
                <a:spcPct val="0"/>
              </a:spcAft>
              <a:defRPr>
                <a:solidFill>
                  <a:schemeClr val="tx1"/>
                </a:solidFill>
                <a:latin typeface="Arial" charset="0"/>
                <a:cs typeface="Arial" charset="0"/>
              </a:defRPr>
            </a:lvl8pPr>
            <a:lvl9pPr marL="4821238" indent="-4572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de-DE" altLang="de-DE" sz="1300" b="1">
                <a:solidFill>
                  <a:schemeClr val="bg1"/>
                </a:solidFill>
                <a:latin typeface="Arial Narrow" pitchFamily="34" charset="0"/>
              </a:rPr>
              <a:t>	</a:t>
            </a:r>
            <a:endParaRPr lang="de-DE" altLang="de-DE" sz="1300" b="1">
              <a:solidFill>
                <a:srgbClr val="BED0D2"/>
              </a:solidFill>
              <a:latin typeface="Arial Narrow" pitchFamily="34" charset="0"/>
            </a:endParaRPr>
          </a:p>
        </p:txBody>
      </p:sp>
      <p:sp>
        <p:nvSpPr>
          <p:cNvPr id="13318" name="Datumsplatzhalter 1"/>
          <p:cNvSpPr>
            <a:spLocks noGrp="1"/>
          </p:cNvSpPr>
          <p:nvPr>
            <p:ph type="dt" sz="quarter" idx="10"/>
          </p:nvPr>
        </p:nvSpPr>
        <p:spPr>
          <a:xfrm>
            <a:off x="87313" y="6577013"/>
            <a:ext cx="2808287" cy="476250"/>
          </a:xfrm>
          <a:noFill/>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de-DE" altLang="de-DE" sz="1200" smtClean="0">
                <a:solidFill>
                  <a:srgbClr val="668E96"/>
                </a:solidFill>
                <a:latin typeface="Arial Narrow" pitchFamily="34" charset="0"/>
              </a:rPr>
              <a:t>Dipl.-Geograph Matthias Waltersbacher </a:t>
            </a:r>
          </a:p>
        </p:txBody>
      </p:sp>
      <p:sp>
        <p:nvSpPr>
          <p:cNvPr id="13319" name="Fußzeilenplatzhalter 2"/>
          <p:cNvSpPr txBox="1">
            <a:spLocks/>
          </p:cNvSpPr>
          <p:nvPr/>
        </p:nvSpPr>
        <p:spPr bwMode="auto">
          <a:xfrm>
            <a:off x="3633788" y="6577013"/>
            <a:ext cx="45370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de-DE" altLang="de-DE" sz="1200" dirty="0" smtClean="0">
                <a:solidFill>
                  <a:srgbClr val="668E96"/>
                </a:solidFill>
                <a:latin typeface="Arial Narrow" pitchFamily="34" charset="0"/>
              </a:rPr>
              <a:t>Bundesarbeitskreis Wohnungsmarktbeobachtung, 17.11.2017</a:t>
            </a:r>
            <a:endParaRPr lang="de-DE" altLang="de-DE" sz="1200" dirty="0">
              <a:solidFill>
                <a:srgbClr val="668E96"/>
              </a:solidFill>
              <a:latin typeface="Arial Narrow" pitchFamily="34" charset="0"/>
            </a:endParaRPr>
          </a:p>
        </p:txBody>
      </p:sp>
      <p:sp>
        <p:nvSpPr>
          <p:cNvPr id="13320" name="Foliennummernplatzhalter 3"/>
          <p:cNvSpPr txBox="1">
            <a:spLocks/>
          </p:cNvSpPr>
          <p:nvPr/>
        </p:nvSpPr>
        <p:spPr bwMode="auto">
          <a:xfrm>
            <a:off x="6858000" y="6575425"/>
            <a:ext cx="262731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de-DE" altLang="de-DE" sz="1200">
                <a:solidFill>
                  <a:srgbClr val="004250"/>
                </a:solidFill>
                <a:latin typeface="Arial Narrow" pitchFamily="34" charset="0"/>
              </a:rPr>
              <a:t>	</a:t>
            </a:r>
            <a:r>
              <a:rPr lang="de-DE" altLang="de-DE" sz="1200">
                <a:solidFill>
                  <a:srgbClr val="668E96"/>
                </a:solidFill>
                <a:latin typeface="Arial Narrow" pitchFamily="34" charset="0"/>
              </a:rPr>
              <a:t>                     Folie</a:t>
            </a:r>
          </a:p>
        </p:txBody>
      </p:sp>
      <p:pic>
        <p:nvPicPr>
          <p:cNvPr id="14338" name="Picture 2" descr="C:\Users\Waltersbacher\Desktop\radeln 2017\empiric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931" y="885472"/>
            <a:ext cx="7698282" cy="5672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7482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ußzeilenplatzhalter 2"/>
          <p:cNvSpPr>
            <a:spLocks noGrp="1"/>
          </p:cNvSpPr>
          <p:nvPr>
            <p:ph type="ftr" sz="quarter" idx="11"/>
          </p:nvPr>
        </p:nvSpPr>
        <p:spPr>
          <a:noFill/>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de-DE" altLang="de-DE" sz="1200" smtClean="0">
                <a:solidFill>
                  <a:srgbClr val="004250"/>
                </a:solidFill>
                <a:latin typeface="Arial Narrow" pitchFamily="34" charset="0"/>
              </a:rPr>
              <a:t>    </a:t>
            </a:r>
          </a:p>
        </p:txBody>
      </p:sp>
      <p:sp>
        <p:nvSpPr>
          <p:cNvPr id="14339" name="Rectangle 2"/>
          <p:cNvSpPr>
            <a:spLocks noChangeArrowheads="1"/>
          </p:cNvSpPr>
          <p:nvPr/>
        </p:nvSpPr>
        <p:spPr bwMode="auto">
          <a:xfrm rot="-5400000">
            <a:off x="1691481" y="-854868"/>
            <a:ext cx="5761037" cy="9144000"/>
          </a:xfrm>
          <a:prstGeom prst="rect">
            <a:avLst/>
          </a:prstGeom>
          <a:solidFill>
            <a:srgbClr val="BED0D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de-DE" altLang="de-DE" sz="1800"/>
          </a:p>
        </p:txBody>
      </p:sp>
      <p:sp>
        <p:nvSpPr>
          <p:cNvPr id="14340" name="Text Box 4"/>
          <p:cNvSpPr txBox="1">
            <a:spLocks noChangeArrowheads="1"/>
          </p:cNvSpPr>
          <p:nvPr/>
        </p:nvSpPr>
        <p:spPr bwMode="auto">
          <a:xfrm>
            <a:off x="251891" y="19169"/>
            <a:ext cx="790257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de-DE" altLang="de-DE" sz="2400" b="1" dirty="0" smtClean="0">
                <a:solidFill>
                  <a:srgbClr val="668E96"/>
                </a:solidFill>
                <a:latin typeface="Arial Narrow" pitchFamily="34" charset="0"/>
              </a:rPr>
              <a:t>Zusammenfassung der wichtigsten Preisindizes für Wohnimmobilien</a:t>
            </a:r>
            <a:endParaRPr lang="de-DE" altLang="de-DE" sz="2400" b="1" dirty="0">
              <a:solidFill>
                <a:srgbClr val="668E96"/>
              </a:solidFill>
              <a:latin typeface="Arial Narrow" pitchFamily="34" charset="0"/>
            </a:endParaRPr>
          </a:p>
        </p:txBody>
      </p:sp>
      <p:sp>
        <p:nvSpPr>
          <p:cNvPr id="14341" name="Text Box 5"/>
          <p:cNvSpPr txBox="1">
            <a:spLocks noChangeArrowheads="1"/>
          </p:cNvSpPr>
          <p:nvPr/>
        </p:nvSpPr>
        <p:spPr bwMode="auto">
          <a:xfrm>
            <a:off x="7308850" y="1341438"/>
            <a:ext cx="1835150" cy="5216525"/>
          </a:xfrm>
          <a:prstGeom prst="rect">
            <a:avLst/>
          </a:prstGeom>
          <a:noFill/>
          <a:ln>
            <a:noFill/>
          </a:ln>
          <a:effectLst/>
          <a:extLst>
            <a:ext uri="{909E8E84-426E-40DD-AFC4-6F175D3DCCD1}">
              <a14:hiddenFill xmlns:a14="http://schemas.microsoft.com/office/drawing/2010/main">
                <a:solidFill>
                  <a:srgbClr val="BED0D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550800"/>
          <a:lstStyle>
            <a:lvl1pPr marL="271463" indent="-271463">
              <a:defRPr>
                <a:solidFill>
                  <a:schemeClr val="tx1"/>
                </a:solidFill>
                <a:latin typeface="Arial" charset="0"/>
                <a:cs typeface="Arial" charset="0"/>
              </a:defRPr>
            </a:lvl1pPr>
            <a:lvl2pPr marL="1082675" indent="-457200">
              <a:defRPr>
                <a:solidFill>
                  <a:schemeClr val="tx1"/>
                </a:solidFill>
                <a:latin typeface="Arial" charset="0"/>
                <a:cs typeface="Arial" charset="0"/>
              </a:defRPr>
            </a:lvl2pPr>
            <a:lvl3pPr marL="1719263" indent="-457200">
              <a:defRPr>
                <a:solidFill>
                  <a:schemeClr val="tx1"/>
                </a:solidFill>
                <a:latin typeface="Arial" charset="0"/>
                <a:cs typeface="Arial" charset="0"/>
              </a:defRPr>
            </a:lvl3pPr>
            <a:lvl4pPr marL="2355850" indent="-457200">
              <a:defRPr>
                <a:solidFill>
                  <a:schemeClr val="tx1"/>
                </a:solidFill>
                <a:latin typeface="Arial" charset="0"/>
                <a:cs typeface="Arial" charset="0"/>
              </a:defRPr>
            </a:lvl4pPr>
            <a:lvl5pPr marL="2992438" indent="-457200">
              <a:defRPr>
                <a:solidFill>
                  <a:schemeClr val="tx1"/>
                </a:solidFill>
                <a:latin typeface="Arial" charset="0"/>
                <a:cs typeface="Arial" charset="0"/>
              </a:defRPr>
            </a:lvl5pPr>
            <a:lvl6pPr marL="3449638" indent="-457200" eaLnBrk="0" fontAlgn="base" hangingPunct="0">
              <a:spcBef>
                <a:spcPct val="0"/>
              </a:spcBef>
              <a:spcAft>
                <a:spcPct val="0"/>
              </a:spcAft>
              <a:defRPr>
                <a:solidFill>
                  <a:schemeClr val="tx1"/>
                </a:solidFill>
                <a:latin typeface="Arial" charset="0"/>
                <a:cs typeface="Arial" charset="0"/>
              </a:defRPr>
            </a:lvl6pPr>
            <a:lvl7pPr marL="3906838" indent="-457200" eaLnBrk="0" fontAlgn="base" hangingPunct="0">
              <a:spcBef>
                <a:spcPct val="0"/>
              </a:spcBef>
              <a:spcAft>
                <a:spcPct val="0"/>
              </a:spcAft>
              <a:defRPr>
                <a:solidFill>
                  <a:schemeClr val="tx1"/>
                </a:solidFill>
                <a:latin typeface="Arial" charset="0"/>
                <a:cs typeface="Arial" charset="0"/>
              </a:defRPr>
            </a:lvl7pPr>
            <a:lvl8pPr marL="4364038" indent="-457200" eaLnBrk="0" fontAlgn="base" hangingPunct="0">
              <a:spcBef>
                <a:spcPct val="0"/>
              </a:spcBef>
              <a:spcAft>
                <a:spcPct val="0"/>
              </a:spcAft>
              <a:defRPr>
                <a:solidFill>
                  <a:schemeClr val="tx1"/>
                </a:solidFill>
                <a:latin typeface="Arial" charset="0"/>
                <a:cs typeface="Arial" charset="0"/>
              </a:defRPr>
            </a:lvl8pPr>
            <a:lvl9pPr marL="4821238" indent="-4572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de-DE" altLang="de-DE" sz="1300" b="1">
                <a:solidFill>
                  <a:schemeClr val="bg1"/>
                </a:solidFill>
                <a:latin typeface="Arial Narrow" pitchFamily="34" charset="0"/>
              </a:rPr>
              <a:t>	</a:t>
            </a:r>
            <a:endParaRPr lang="de-DE" altLang="de-DE" sz="1300" b="1">
              <a:solidFill>
                <a:srgbClr val="BED0D2"/>
              </a:solidFill>
              <a:latin typeface="Arial Narrow" pitchFamily="34" charset="0"/>
            </a:endParaRPr>
          </a:p>
        </p:txBody>
      </p:sp>
      <p:sp>
        <p:nvSpPr>
          <p:cNvPr id="14342" name="Datumsplatzhalter 1"/>
          <p:cNvSpPr>
            <a:spLocks noGrp="1"/>
          </p:cNvSpPr>
          <p:nvPr>
            <p:ph type="dt" sz="quarter" idx="10"/>
          </p:nvPr>
        </p:nvSpPr>
        <p:spPr>
          <a:xfrm>
            <a:off x="87313" y="6577013"/>
            <a:ext cx="2808287" cy="476250"/>
          </a:xfrm>
          <a:noFill/>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de-DE" altLang="de-DE" sz="1200" smtClean="0">
                <a:solidFill>
                  <a:srgbClr val="668E96"/>
                </a:solidFill>
                <a:latin typeface="Arial Narrow" pitchFamily="34" charset="0"/>
              </a:rPr>
              <a:t>Dipl.-Geograph Matthias Waltersbacher </a:t>
            </a:r>
          </a:p>
        </p:txBody>
      </p:sp>
      <p:sp>
        <p:nvSpPr>
          <p:cNvPr id="14343" name="Fußzeilenplatzhalter 2"/>
          <p:cNvSpPr txBox="1">
            <a:spLocks/>
          </p:cNvSpPr>
          <p:nvPr/>
        </p:nvSpPr>
        <p:spPr bwMode="auto">
          <a:xfrm>
            <a:off x="3633788" y="6577013"/>
            <a:ext cx="45370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de-DE" altLang="de-DE" sz="1200" dirty="0" smtClean="0">
                <a:solidFill>
                  <a:srgbClr val="668E96"/>
                </a:solidFill>
                <a:latin typeface="Arial Narrow" pitchFamily="34" charset="0"/>
              </a:rPr>
              <a:t>Bundesarbeitskreis Wohnungsmarktbeobachtung, 17.11.2017</a:t>
            </a:r>
            <a:endParaRPr lang="de-DE" altLang="de-DE" sz="1200" dirty="0">
              <a:solidFill>
                <a:srgbClr val="668E96"/>
              </a:solidFill>
              <a:latin typeface="Arial Narrow" pitchFamily="34" charset="0"/>
            </a:endParaRPr>
          </a:p>
        </p:txBody>
      </p:sp>
      <p:sp>
        <p:nvSpPr>
          <p:cNvPr id="14344" name="Foliennummernplatzhalter 3"/>
          <p:cNvSpPr txBox="1">
            <a:spLocks/>
          </p:cNvSpPr>
          <p:nvPr/>
        </p:nvSpPr>
        <p:spPr bwMode="auto">
          <a:xfrm>
            <a:off x="6858000" y="6575425"/>
            <a:ext cx="262731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de-DE" altLang="de-DE" sz="1200">
                <a:solidFill>
                  <a:srgbClr val="004250"/>
                </a:solidFill>
                <a:latin typeface="Arial Narrow" pitchFamily="34" charset="0"/>
              </a:rPr>
              <a:t>	</a:t>
            </a:r>
            <a:r>
              <a:rPr lang="de-DE" altLang="de-DE" sz="1200">
                <a:solidFill>
                  <a:srgbClr val="668E96"/>
                </a:solidFill>
                <a:latin typeface="Arial Narrow" pitchFamily="34" charset="0"/>
              </a:rPr>
              <a:t>                     Folie</a:t>
            </a:r>
          </a:p>
        </p:txBody>
      </p:sp>
      <p:sp>
        <p:nvSpPr>
          <p:cNvPr id="14345" name="Text Box 17"/>
          <p:cNvSpPr txBox="1">
            <a:spLocks noChangeArrowheads="1"/>
          </p:cNvSpPr>
          <p:nvPr/>
        </p:nvSpPr>
        <p:spPr bwMode="auto">
          <a:xfrm>
            <a:off x="0" y="1069102"/>
            <a:ext cx="9229725"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8775" indent="-358775">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Clr>
                <a:srgbClr val="FF0000"/>
              </a:buClr>
              <a:buFont typeface="Wingdings" pitchFamily="2" charset="2"/>
              <a:buChar char="§"/>
            </a:pPr>
            <a:r>
              <a:rPr lang="de-DE" altLang="de-DE" sz="2200" dirty="0">
                <a:latin typeface="Arial Narrow" pitchFamily="34" charset="0"/>
              </a:rPr>
              <a:t>Mieten und Preise </a:t>
            </a:r>
            <a:r>
              <a:rPr lang="de-DE" altLang="de-DE" sz="2200" dirty="0" smtClean="0">
                <a:latin typeface="Arial Narrow" pitchFamily="34" charset="0"/>
              </a:rPr>
              <a:t>für Wohnimmobilien </a:t>
            </a:r>
            <a:r>
              <a:rPr lang="de-DE" altLang="de-DE" sz="2200" dirty="0">
                <a:latin typeface="Arial Narrow" pitchFamily="34" charset="0"/>
              </a:rPr>
              <a:t>seit 2011 deutlich gestiegen</a:t>
            </a:r>
          </a:p>
        </p:txBody>
      </p:sp>
      <p:sp>
        <p:nvSpPr>
          <p:cNvPr id="14346" name="Text Box 17"/>
          <p:cNvSpPr txBox="1">
            <a:spLocks noChangeArrowheads="1"/>
          </p:cNvSpPr>
          <p:nvPr/>
        </p:nvSpPr>
        <p:spPr bwMode="auto">
          <a:xfrm>
            <a:off x="0" y="1774652"/>
            <a:ext cx="9229725"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8775" indent="-358775">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Clr>
                <a:srgbClr val="FF0000"/>
              </a:buClr>
              <a:buFont typeface="Wingdings" pitchFamily="2" charset="2"/>
              <a:buChar char="§"/>
            </a:pPr>
            <a:r>
              <a:rPr lang="de-DE" altLang="de-DE" sz="2200" dirty="0">
                <a:latin typeface="Arial Narrow" pitchFamily="34" charset="0"/>
              </a:rPr>
              <a:t>Mietsteigerungen </a:t>
            </a:r>
            <a:r>
              <a:rPr lang="de-DE" altLang="de-DE" sz="2200" dirty="0" smtClean="0">
                <a:latin typeface="Arial Narrow" pitchFamily="34" charset="0"/>
              </a:rPr>
              <a:t>sind seit </a:t>
            </a:r>
            <a:r>
              <a:rPr lang="de-DE" altLang="de-DE" sz="2200" dirty="0">
                <a:latin typeface="Arial Narrow" pitchFamily="34" charset="0"/>
              </a:rPr>
              <a:t>geraumer Zeit geringer als Preissteigerungen</a:t>
            </a:r>
          </a:p>
        </p:txBody>
      </p:sp>
      <p:sp>
        <p:nvSpPr>
          <p:cNvPr id="26635" name="Text Box 17"/>
          <p:cNvSpPr txBox="1">
            <a:spLocks noChangeArrowheads="1"/>
          </p:cNvSpPr>
          <p:nvPr/>
        </p:nvSpPr>
        <p:spPr bwMode="auto">
          <a:xfrm>
            <a:off x="17462" y="3502844"/>
            <a:ext cx="9229725"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8775" indent="-358775">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Clr>
                <a:srgbClr val="FF0000"/>
              </a:buClr>
              <a:buFont typeface="Wingdings" pitchFamily="2" charset="2"/>
              <a:buChar char="§"/>
            </a:pPr>
            <a:r>
              <a:rPr lang="de-DE" altLang="de-DE" sz="2200" dirty="0">
                <a:latin typeface="Arial Narrow" pitchFamily="34" charset="0"/>
              </a:rPr>
              <a:t>Preissteigerungen im Neubau stärker als im Bestand (?)</a:t>
            </a:r>
          </a:p>
        </p:txBody>
      </p:sp>
      <p:sp>
        <p:nvSpPr>
          <p:cNvPr id="26636" name="Text Box 17"/>
          <p:cNvSpPr txBox="1">
            <a:spLocks noChangeArrowheads="1"/>
          </p:cNvSpPr>
          <p:nvPr/>
        </p:nvSpPr>
        <p:spPr bwMode="auto">
          <a:xfrm>
            <a:off x="17463" y="4222923"/>
            <a:ext cx="9229725"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8775" indent="-358775">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Clr>
                <a:srgbClr val="FF0000"/>
              </a:buClr>
              <a:buFont typeface="Wingdings" pitchFamily="2" charset="2"/>
              <a:buChar char="§"/>
            </a:pPr>
            <a:r>
              <a:rPr lang="de-DE" altLang="de-DE" sz="2200" dirty="0">
                <a:latin typeface="Arial Narrow" pitchFamily="34" charset="0"/>
              </a:rPr>
              <a:t>Preissteigerungen bei Wohnungen stärker als bei Häusern</a:t>
            </a:r>
          </a:p>
        </p:txBody>
      </p:sp>
      <p:sp>
        <p:nvSpPr>
          <p:cNvPr id="13" name="Text Box 17"/>
          <p:cNvSpPr txBox="1">
            <a:spLocks noChangeArrowheads="1"/>
          </p:cNvSpPr>
          <p:nvPr/>
        </p:nvSpPr>
        <p:spPr bwMode="auto">
          <a:xfrm>
            <a:off x="17463" y="4942329"/>
            <a:ext cx="922972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8775" indent="-358775">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
                <a:srgbClr val="FF0000"/>
              </a:buClr>
              <a:buFont typeface="Wingdings" panose="05000000000000000000" pitchFamily="2" charset="2"/>
              <a:buChar char="§"/>
              <a:defRPr/>
            </a:pPr>
            <a:r>
              <a:rPr lang="de-DE" altLang="de-DE" sz="2200" dirty="0" smtClean="0">
                <a:latin typeface="Arial Narrow" panose="020B0606020202030204" pitchFamily="34" charset="0"/>
              </a:rPr>
              <a:t>Regionale Unterschiede entscheidend	</a:t>
            </a:r>
          </a:p>
        </p:txBody>
      </p:sp>
      <p:sp>
        <p:nvSpPr>
          <p:cNvPr id="26638" name="Text Box 17"/>
          <p:cNvSpPr txBox="1">
            <a:spLocks noChangeArrowheads="1"/>
          </p:cNvSpPr>
          <p:nvPr/>
        </p:nvSpPr>
        <p:spPr bwMode="auto">
          <a:xfrm>
            <a:off x="1" y="2515543"/>
            <a:ext cx="8964488"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58775" indent="-358775">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Clr>
                <a:srgbClr val="FF0000"/>
              </a:buClr>
              <a:buFont typeface="Wingdings" pitchFamily="2" charset="2"/>
              <a:buChar char="§"/>
            </a:pPr>
            <a:r>
              <a:rPr lang="de-DE" altLang="de-DE" sz="2200" dirty="0">
                <a:latin typeface="Arial Narrow" pitchFamily="34" charset="0"/>
              </a:rPr>
              <a:t>Preissteigerungen 2016 stärker als im </a:t>
            </a:r>
            <a:r>
              <a:rPr lang="de-DE" altLang="de-DE" sz="2200" dirty="0" smtClean="0">
                <a:latin typeface="Arial Narrow" pitchFamily="34" charset="0"/>
              </a:rPr>
              <a:t>5-Jahres-Durchschnitt </a:t>
            </a:r>
            <a:r>
              <a:rPr lang="de-DE" altLang="de-DE" sz="2200" dirty="0" smtClean="0">
                <a:latin typeface="Arial Narrow" pitchFamily="34" charset="0"/>
                <a:sym typeface="Wingdings" panose="05000000000000000000" pitchFamily="2" charset="2"/>
              </a:rPr>
              <a:t> Beschleunigung statt Entschleunigung</a:t>
            </a:r>
            <a:endParaRPr lang="de-DE" altLang="de-DE" sz="2200" dirty="0">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3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3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3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5" grpId="0"/>
      <p:bldP spid="26636" grpId="0"/>
      <p:bldP spid="13" grpId="0"/>
      <p:bldP spid="26638" grpId="0"/>
    </p:bldLst>
  </p:timing>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BED0D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BED0D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1812</Words>
  <Application>Microsoft Office PowerPoint</Application>
  <PresentationFormat>Bildschirmpräsentation (4:3)</PresentationFormat>
  <Paragraphs>521</Paragraphs>
  <Slides>27</Slides>
  <Notes>27</Notes>
  <HiddenSlides>0</HiddenSlides>
  <MMClips>0</MMClips>
  <ScaleCrop>false</ScaleCrop>
  <HeadingPairs>
    <vt:vector size="4" baseType="variant">
      <vt:variant>
        <vt:lpstr>Design</vt:lpstr>
      </vt:variant>
      <vt:variant>
        <vt:i4>1</vt:i4>
      </vt:variant>
      <vt:variant>
        <vt:lpstr>Folientitel</vt:lpstr>
      </vt:variant>
      <vt:variant>
        <vt:i4>27</vt:i4>
      </vt:variant>
    </vt:vector>
  </HeadingPairs>
  <TitlesOfParts>
    <vt:vector size="28" baseType="lpstr">
      <vt:lpstr>Standarddesign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Nicola Pridik</dc:creator>
  <cp:lastModifiedBy>Waltersbacher, Matthias</cp:lastModifiedBy>
  <cp:revision>541</cp:revision>
  <cp:lastPrinted>2017-11-15T11:36:01Z</cp:lastPrinted>
  <dcterms:created xsi:type="dcterms:W3CDTF">2011-02-22T15:43:49Z</dcterms:created>
  <dcterms:modified xsi:type="dcterms:W3CDTF">2017-11-15T13:25:29Z</dcterms:modified>
</cp:coreProperties>
</file>