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743" r:id="rId2"/>
    <p:sldId id="773" r:id="rId3"/>
    <p:sldId id="772" r:id="rId4"/>
    <p:sldId id="774" r:id="rId5"/>
  </p:sldIdLst>
  <p:sldSz cx="11315700" cy="8001000"/>
  <p:notesSz cx="6797675" cy="9926638"/>
  <p:embeddedFontLst>
    <p:embeddedFont>
      <p:font typeface="Webdings" panose="05030102010509060703" pitchFamily="18" charset="2"/>
      <p:regular r:id="rId8"/>
    </p:embeddedFont>
    <p:embeddedFont>
      <p:font typeface="CompatilFact LT Regular" panose="02000503060000020003" charset="0"/>
      <p:regular r:id="rId9"/>
      <p:bold r:id="rId10"/>
      <p:italic r:id="rId11"/>
      <p:boldItalic r:id="rId12"/>
    </p:embeddedFont>
  </p:embeddedFontLst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de-DE"/>
    </a:defPPr>
    <a:lvl1pPr algn="l" rtl="0" eaLnBrk="0" fontAlgn="base" hangingPunct="0">
      <a:spcBef>
        <a:spcPct val="50000"/>
      </a:spcBef>
      <a:spcAft>
        <a:spcPts val="400"/>
      </a:spcAft>
      <a:defRPr sz="1600" kern="1200">
        <a:solidFill>
          <a:srgbClr val="0038F0"/>
        </a:solidFill>
        <a:latin typeface="CompatilFact LT Regular" pitchFamily="2" charset="0"/>
        <a:ea typeface="+mn-ea"/>
        <a:cs typeface="+mn-cs"/>
      </a:defRPr>
    </a:lvl1pPr>
    <a:lvl2pPr marL="457200" algn="l" rtl="0" eaLnBrk="0" fontAlgn="base" hangingPunct="0">
      <a:spcBef>
        <a:spcPct val="50000"/>
      </a:spcBef>
      <a:spcAft>
        <a:spcPts val="400"/>
      </a:spcAft>
      <a:defRPr sz="1600" kern="1200">
        <a:solidFill>
          <a:srgbClr val="0038F0"/>
        </a:solidFill>
        <a:latin typeface="CompatilFact LT Regular" pitchFamily="2" charset="0"/>
        <a:ea typeface="+mn-ea"/>
        <a:cs typeface="+mn-cs"/>
      </a:defRPr>
    </a:lvl2pPr>
    <a:lvl3pPr marL="914400" algn="l" rtl="0" eaLnBrk="0" fontAlgn="base" hangingPunct="0">
      <a:spcBef>
        <a:spcPct val="50000"/>
      </a:spcBef>
      <a:spcAft>
        <a:spcPts val="400"/>
      </a:spcAft>
      <a:defRPr sz="1600" kern="1200">
        <a:solidFill>
          <a:srgbClr val="0038F0"/>
        </a:solidFill>
        <a:latin typeface="CompatilFact LT Regular" pitchFamily="2" charset="0"/>
        <a:ea typeface="+mn-ea"/>
        <a:cs typeface="+mn-cs"/>
      </a:defRPr>
    </a:lvl3pPr>
    <a:lvl4pPr marL="1371600" algn="l" rtl="0" eaLnBrk="0" fontAlgn="base" hangingPunct="0">
      <a:spcBef>
        <a:spcPct val="50000"/>
      </a:spcBef>
      <a:spcAft>
        <a:spcPts val="400"/>
      </a:spcAft>
      <a:defRPr sz="1600" kern="1200">
        <a:solidFill>
          <a:srgbClr val="0038F0"/>
        </a:solidFill>
        <a:latin typeface="CompatilFact LT Regular" pitchFamily="2" charset="0"/>
        <a:ea typeface="+mn-ea"/>
        <a:cs typeface="+mn-cs"/>
      </a:defRPr>
    </a:lvl4pPr>
    <a:lvl5pPr marL="1828800" algn="l" rtl="0" eaLnBrk="0" fontAlgn="base" hangingPunct="0">
      <a:spcBef>
        <a:spcPct val="50000"/>
      </a:spcBef>
      <a:spcAft>
        <a:spcPts val="400"/>
      </a:spcAft>
      <a:defRPr sz="1600" kern="1200">
        <a:solidFill>
          <a:srgbClr val="0038F0"/>
        </a:solidFill>
        <a:latin typeface="CompatilFact LT Regular" pitchFamily="2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rgbClr val="0038F0"/>
        </a:solidFill>
        <a:latin typeface="CompatilFact LT Regular" pitchFamily="2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rgbClr val="0038F0"/>
        </a:solidFill>
        <a:latin typeface="CompatilFact LT Regular" pitchFamily="2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rgbClr val="0038F0"/>
        </a:solidFill>
        <a:latin typeface="CompatilFact LT Regular" pitchFamily="2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rgbClr val="0038F0"/>
        </a:solidFill>
        <a:latin typeface="CompatilFact LT Regular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67">
          <p15:clr>
            <a:srgbClr val="A4A3A4"/>
          </p15:clr>
        </p15:guide>
        <p15:guide id="2" orient="horz" pos="252">
          <p15:clr>
            <a:srgbClr val="A4A3A4"/>
          </p15:clr>
        </p15:guide>
        <p15:guide id="3" orient="horz" pos="4017">
          <p15:clr>
            <a:srgbClr val="A4A3A4"/>
          </p15:clr>
        </p15:guide>
        <p15:guide id="4" pos="3564">
          <p15:clr>
            <a:srgbClr val="A4A3A4"/>
          </p15:clr>
        </p15:guide>
        <p15:guide id="5" pos="6648">
          <p15:clr>
            <a:srgbClr val="A4A3A4"/>
          </p15:clr>
        </p15:guide>
        <p15:guide id="6" pos="4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2">
          <p15:clr>
            <a:srgbClr val="A4A3A4"/>
          </p15:clr>
        </p15:guide>
        <p15:guide id="3" orient="horz" pos="3224">
          <p15:clr>
            <a:srgbClr val="A4A3A4"/>
          </p15:clr>
        </p15:guide>
        <p15:guide id="4" pos="2238">
          <p15:clr>
            <a:srgbClr val="A4A3A4"/>
          </p15:clr>
        </p15:guide>
        <p15:guide id="5" orient="horz" pos="3033">
          <p15:clr>
            <a:srgbClr val="A4A3A4"/>
          </p15:clr>
        </p15:guide>
        <p15:guide id="6" pos="205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34EA2"/>
    <a:srgbClr val="FFCC99"/>
    <a:srgbClr val="002EFF"/>
    <a:srgbClr val="FFCC66"/>
    <a:srgbClr val="C0303A"/>
    <a:srgbClr val="FF6600"/>
    <a:srgbClr val="7080C0"/>
    <a:srgbClr val="4165FF"/>
    <a:srgbClr val="8199FF"/>
    <a:srgbClr val="FFD1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77" autoAdjust="0"/>
    <p:restoredTop sz="80302" autoAdjust="0"/>
  </p:normalViewPr>
  <p:slideViewPr>
    <p:cSldViewPr showGuides="1">
      <p:cViewPr varScale="1">
        <p:scale>
          <a:sx n="79" d="100"/>
          <a:sy n="79" d="100"/>
        </p:scale>
        <p:origin x="1872" y="108"/>
      </p:cViewPr>
      <p:guideLst>
        <p:guide orient="horz" pos="1567"/>
        <p:guide orient="horz" pos="252"/>
        <p:guide orient="horz" pos="4017"/>
        <p:guide pos="3564"/>
        <p:guide pos="6648"/>
        <p:guide pos="4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5390"/>
    </p:cViewPr>
  </p:sorterViewPr>
  <p:notesViewPr>
    <p:cSldViewPr showGuides="1">
      <p:cViewPr varScale="1">
        <p:scale>
          <a:sx n="93" d="100"/>
          <a:sy n="93" d="100"/>
        </p:scale>
        <p:origin x="-3774" y="-102"/>
      </p:cViewPr>
      <p:guideLst>
        <p:guide orient="horz" pos="3127"/>
        <p:guide pos="2142"/>
        <p:guide orient="horz" pos="3224"/>
        <p:guide pos="2238"/>
        <p:guide orient="horz" pos="3033"/>
        <p:guide pos="205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17" Type="http://schemas.microsoft.com/office/2006/relationships/vbaProject" Target="vbaProject.bin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73437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0528" y="4686066"/>
            <a:ext cx="4991764" cy="4639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4708" rIns="0" bIns="4470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Klicken Sie, um die Formate des Vorlagentextes zu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sp>
        <p:nvSpPr>
          <p:cNvPr id="2051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5513" y="866775"/>
            <a:ext cx="4919662" cy="34798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</p:spTree>
    <p:extLst>
      <p:ext uri="{BB962C8B-B14F-4D97-AF65-F5344CB8AC3E}">
        <p14:creationId xmlns:p14="http://schemas.microsoft.com/office/powerpoint/2010/main" val="36700973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patilFact LT Regular" pitchFamily="2" charset="0"/>
        <a:ea typeface="+mn-ea"/>
        <a:cs typeface="+mn-cs"/>
      </a:defRPr>
    </a:lvl1pPr>
    <a:lvl2pPr marL="4572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patilFact LT Regular" pitchFamily="2" charset="0"/>
        <a:ea typeface="+mn-ea"/>
        <a:cs typeface="+mn-cs"/>
      </a:defRPr>
    </a:lvl2pPr>
    <a:lvl3pPr marL="9144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patilFact LT Regular" pitchFamily="2" charset="0"/>
        <a:ea typeface="+mn-ea"/>
        <a:cs typeface="+mn-cs"/>
      </a:defRPr>
    </a:lvl3pPr>
    <a:lvl4pPr marL="13716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patilFact LT Regular" pitchFamily="2" charset="0"/>
        <a:ea typeface="+mn-ea"/>
        <a:cs typeface="+mn-cs"/>
      </a:defRPr>
    </a:lvl4pPr>
    <a:lvl5pPr marL="18288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patilFact LT Regular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29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8910" y="4527160"/>
            <a:ext cx="4995003" cy="5088572"/>
          </a:xfrm>
        </p:spPr>
        <p:txBody>
          <a:bodyPr/>
          <a:lstStyle/>
          <a:p>
            <a:endParaRPr lang="de-DE" altLang="de-DE" sz="1000" dirty="0"/>
          </a:p>
        </p:txBody>
      </p:sp>
    </p:spTree>
    <p:extLst>
      <p:ext uri="{BB962C8B-B14F-4D97-AF65-F5344CB8AC3E}">
        <p14:creationId xmlns:p14="http://schemas.microsoft.com/office/powerpoint/2010/main" val="32058713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33" name="Rectangle 21"/>
          <p:cNvSpPr>
            <a:spLocks noGrp="1" noChangeAspect="1" noChangeArrowheads="1"/>
          </p:cNvSpPr>
          <p:nvPr>
            <p:ph type="subTitle" idx="1"/>
          </p:nvPr>
        </p:nvSpPr>
        <p:spPr>
          <a:xfrm>
            <a:off x="762000" y="2271713"/>
            <a:ext cx="9791700" cy="295275"/>
          </a:xfr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tIns="0" bIns="0"/>
          <a:lstStyle>
            <a:lvl1pPr marL="0" indent="0" defTabSz="1066800">
              <a:buClrTx/>
              <a:buFontTx/>
              <a:buNone/>
              <a:defRPr sz="1600" b="0">
                <a:solidFill>
                  <a:srgbClr val="034EA2"/>
                </a:solidFill>
              </a:defRPr>
            </a:lvl1pPr>
          </a:lstStyle>
          <a:p>
            <a:pPr lvl="0"/>
            <a:endParaRPr lang="de-DE" altLang="de-DE" noProof="0" smtClean="0"/>
          </a:p>
        </p:txBody>
      </p:sp>
      <p:sp>
        <p:nvSpPr>
          <p:cNvPr id="166934" name="Rectangle 22"/>
          <p:cNvSpPr>
            <a:spLocks noGrp="1" noChangeArrowheads="1"/>
          </p:cNvSpPr>
          <p:nvPr>
            <p:ph type="ctrTitle"/>
          </p:nvPr>
        </p:nvSpPr>
        <p:spPr>
          <a:xfrm>
            <a:off x="762000" y="2705100"/>
            <a:ext cx="9791700" cy="40640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de-DE" altLang="de-DE" noProof="0" smtClean="0"/>
          </a:p>
        </p:txBody>
      </p:sp>
      <p:sp>
        <p:nvSpPr>
          <p:cNvPr id="7" name="Rectangle 56"/>
          <p:cNvSpPr>
            <a:spLocks noChangeArrowheads="1"/>
          </p:cNvSpPr>
          <p:nvPr userDrawn="1"/>
        </p:nvSpPr>
        <p:spPr bwMode="auto">
          <a:xfrm>
            <a:off x="-11113" y="3929633"/>
            <a:ext cx="11326813" cy="142875"/>
          </a:xfrm>
          <a:prstGeom prst="rect">
            <a:avLst/>
          </a:prstGeom>
          <a:solidFill>
            <a:srgbClr val="034EA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de-DE" altLang="de-DE" dirty="0">
              <a:solidFill>
                <a:srgbClr val="002EFF"/>
              </a:solidFill>
            </a:endParaRPr>
          </a:p>
        </p:txBody>
      </p:sp>
      <p:pic>
        <p:nvPicPr>
          <p:cNvPr id="9" name="Bild 10" descr="Titel_Wohnungsmarktbericht_PowerPoint_Beamer.jpg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817"/>
          <a:stretch/>
        </p:blipFill>
        <p:spPr bwMode="auto">
          <a:xfrm>
            <a:off x="0" y="4072509"/>
            <a:ext cx="11315700" cy="3928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fik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456484"/>
            <a:ext cx="3039619" cy="7357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141441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93763" y="5141913"/>
            <a:ext cx="9618662" cy="1589087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93763" y="3390900"/>
            <a:ext cx="9618662" cy="1751013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281793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714375" y="2181225"/>
            <a:ext cx="4819650" cy="4829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686425" y="2181225"/>
            <a:ext cx="4821238" cy="4829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2878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65150" y="320675"/>
            <a:ext cx="10185400" cy="13335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65150" y="1790700"/>
            <a:ext cx="5000625" cy="746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65150" y="2536825"/>
            <a:ext cx="5000625" cy="4610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748338" y="1790700"/>
            <a:ext cx="5002212" cy="746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748338" y="2536825"/>
            <a:ext cx="5002212" cy="4610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60075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917762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35915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65150" y="319088"/>
            <a:ext cx="3722688" cy="13557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424363" y="319088"/>
            <a:ext cx="6326187" cy="68278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65150" y="1674813"/>
            <a:ext cx="3722688" cy="54721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4956737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217738" y="5600700"/>
            <a:ext cx="6789737" cy="6619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2217738" y="714375"/>
            <a:ext cx="6789737" cy="4800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2217738" y="6262688"/>
            <a:ext cx="6789737" cy="9382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123619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61945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072438" y="654050"/>
            <a:ext cx="2452687" cy="635635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714375" y="654050"/>
            <a:ext cx="7205663" cy="6356350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478784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el, Text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41363" y="654050"/>
            <a:ext cx="9783762" cy="406400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714375" y="2181225"/>
            <a:ext cx="4819650" cy="4829175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686425" y="2181225"/>
            <a:ext cx="4821238" cy="4829175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047516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8" name="Rectangle 54"/>
          <p:cNvSpPr>
            <a:spLocks noGrp="1" noChangeArrowheads="1"/>
          </p:cNvSpPr>
          <p:nvPr>
            <p:ph type="title"/>
          </p:nvPr>
        </p:nvSpPr>
        <p:spPr bwMode="auto">
          <a:xfrm>
            <a:off x="686298" y="472108"/>
            <a:ext cx="9783762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de-DE" altLang="de-DE" dirty="0" smtClean="0"/>
              <a:t>Überschrift, 24pt </a:t>
            </a:r>
            <a:r>
              <a:rPr lang="de-DE" altLang="de-DE" dirty="0" err="1" smtClean="0"/>
              <a:t>CompatilFact</a:t>
            </a:r>
            <a:r>
              <a:rPr lang="de-DE" altLang="de-DE" dirty="0" smtClean="0"/>
              <a:t> LT Regular, reflex-blau</a:t>
            </a:r>
          </a:p>
        </p:txBody>
      </p:sp>
      <p:sp>
        <p:nvSpPr>
          <p:cNvPr id="1079" name="Rectangle 55"/>
          <p:cNvSpPr>
            <a:spLocks noGrp="1" noChangeArrowheads="1"/>
          </p:cNvSpPr>
          <p:nvPr>
            <p:ph type="body" idx="1"/>
          </p:nvPr>
        </p:nvSpPr>
        <p:spPr bwMode="auto">
          <a:xfrm>
            <a:off x="714375" y="2181225"/>
            <a:ext cx="9793288" cy="482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6038" rIns="0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Diese Master-Seite dient zur Erstellung von Präsentationen </a:t>
            </a:r>
          </a:p>
          <a:p>
            <a:pPr lvl="1"/>
            <a:r>
              <a:rPr lang="de-DE" altLang="de-DE" smtClean="0"/>
              <a:t>Vorgehensweise zur Ergänzung neuer Folien: </a:t>
            </a:r>
            <a:br>
              <a:rPr lang="de-DE" altLang="de-DE" smtClean="0"/>
            </a:br>
            <a:r>
              <a:rPr lang="de-DE" altLang="de-DE" smtClean="0"/>
              <a:t>In der Menüleiste den Punkt „Einfügen“ anwählen (mit der Maus und Linksklick oder Tastenkombination &lt;Alt&gt; + &lt;E&gt;).</a:t>
            </a:r>
          </a:p>
          <a:p>
            <a:pPr lvl="2"/>
            <a:r>
              <a:rPr lang="de-DE" altLang="de-DE" smtClean="0"/>
              <a:t>Den Menüpunkt Neue Folie anwählen.</a:t>
            </a:r>
          </a:p>
        </p:txBody>
      </p:sp>
      <p:sp>
        <p:nvSpPr>
          <p:cNvPr id="1080" name="Rectangle 56"/>
          <p:cNvSpPr>
            <a:spLocks noChangeArrowheads="1"/>
          </p:cNvSpPr>
          <p:nvPr/>
        </p:nvSpPr>
        <p:spPr bwMode="auto">
          <a:xfrm>
            <a:off x="-11113" y="7242175"/>
            <a:ext cx="11326813" cy="142875"/>
          </a:xfrm>
          <a:prstGeom prst="rect">
            <a:avLst/>
          </a:prstGeom>
          <a:solidFill>
            <a:srgbClr val="034EA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de-DE" altLang="de-DE" dirty="0">
              <a:solidFill>
                <a:srgbClr val="002EFF"/>
              </a:solidFill>
            </a:endParaRPr>
          </a:p>
        </p:txBody>
      </p:sp>
      <p:sp>
        <p:nvSpPr>
          <p:cNvPr id="1085" name="Text Box 61"/>
          <p:cNvSpPr txBox="1">
            <a:spLocks noChangeArrowheads="1"/>
          </p:cNvSpPr>
          <p:nvPr/>
        </p:nvSpPr>
        <p:spPr bwMode="auto">
          <a:xfrm>
            <a:off x="255588" y="7566025"/>
            <a:ext cx="1047750" cy="293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60000"/>
              </a:lnSpc>
              <a:spcAft>
                <a:spcPct val="0"/>
              </a:spcAft>
            </a:pPr>
            <a:fld id="{558CEDDB-42C3-4C94-A7D0-48B218A31D6F}" type="slidenum">
              <a:rPr lang="de-DE" altLang="de-DE" sz="2200">
                <a:solidFill>
                  <a:schemeClr val="tx1"/>
                </a:solidFill>
              </a:rPr>
              <a:pPr>
                <a:lnSpc>
                  <a:spcPct val="60000"/>
                </a:lnSpc>
                <a:spcAft>
                  <a:spcPct val="0"/>
                </a:spcAft>
              </a:pPr>
              <a:t>‹Nr.›</a:t>
            </a:fld>
            <a:endParaRPr lang="de-DE" altLang="de-DE" sz="900" dirty="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txStyles>
    <p:titleStyle>
      <a:lvl1pPr algn="l" defTabSz="1066800" rtl="0" eaLnBrk="0" fontAlgn="base" hangingPunct="0">
        <a:lnSpc>
          <a:spcPts val="3200"/>
        </a:lnSpc>
        <a:spcBef>
          <a:spcPct val="0"/>
        </a:spcBef>
        <a:spcAft>
          <a:spcPct val="0"/>
        </a:spcAft>
        <a:defRPr sz="2800" b="1">
          <a:solidFill>
            <a:srgbClr val="034EA2"/>
          </a:solidFill>
          <a:latin typeface="+mj-lt"/>
          <a:ea typeface="+mj-ea"/>
          <a:cs typeface="+mj-cs"/>
        </a:defRPr>
      </a:lvl1pPr>
      <a:lvl2pPr algn="l" defTabSz="1066800" rtl="0" eaLnBrk="0" fontAlgn="base" hangingPunct="0">
        <a:lnSpc>
          <a:spcPts val="3200"/>
        </a:lnSpc>
        <a:spcBef>
          <a:spcPct val="0"/>
        </a:spcBef>
        <a:spcAft>
          <a:spcPct val="0"/>
        </a:spcAft>
        <a:defRPr sz="2400">
          <a:solidFill>
            <a:srgbClr val="034EA2"/>
          </a:solidFill>
          <a:latin typeface="CompatilFact LT Regular" pitchFamily="2" charset="0"/>
        </a:defRPr>
      </a:lvl2pPr>
      <a:lvl3pPr algn="l" defTabSz="1066800" rtl="0" eaLnBrk="0" fontAlgn="base" hangingPunct="0">
        <a:lnSpc>
          <a:spcPts val="3200"/>
        </a:lnSpc>
        <a:spcBef>
          <a:spcPct val="0"/>
        </a:spcBef>
        <a:spcAft>
          <a:spcPct val="0"/>
        </a:spcAft>
        <a:defRPr sz="2400">
          <a:solidFill>
            <a:srgbClr val="034EA2"/>
          </a:solidFill>
          <a:latin typeface="CompatilFact LT Regular" pitchFamily="2" charset="0"/>
        </a:defRPr>
      </a:lvl3pPr>
      <a:lvl4pPr algn="l" defTabSz="1066800" rtl="0" eaLnBrk="0" fontAlgn="base" hangingPunct="0">
        <a:lnSpc>
          <a:spcPts val="3200"/>
        </a:lnSpc>
        <a:spcBef>
          <a:spcPct val="0"/>
        </a:spcBef>
        <a:spcAft>
          <a:spcPct val="0"/>
        </a:spcAft>
        <a:defRPr sz="2400">
          <a:solidFill>
            <a:srgbClr val="034EA2"/>
          </a:solidFill>
          <a:latin typeface="CompatilFact LT Regular" pitchFamily="2" charset="0"/>
        </a:defRPr>
      </a:lvl4pPr>
      <a:lvl5pPr algn="l" defTabSz="1066800" rtl="0" eaLnBrk="0" fontAlgn="base" hangingPunct="0">
        <a:lnSpc>
          <a:spcPts val="3200"/>
        </a:lnSpc>
        <a:spcBef>
          <a:spcPct val="0"/>
        </a:spcBef>
        <a:spcAft>
          <a:spcPct val="0"/>
        </a:spcAft>
        <a:defRPr sz="2400">
          <a:solidFill>
            <a:srgbClr val="034EA2"/>
          </a:solidFill>
          <a:latin typeface="CompatilFact LT Regular" pitchFamily="2" charset="0"/>
        </a:defRPr>
      </a:lvl5pPr>
      <a:lvl6pPr marL="457200" algn="l" defTabSz="1066800" rtl="0" eaLnBrk="0" fontAlgn="base" hangingPunct="0">
        <a:lnSpc>
          <a:spcPts val="3200"/>
        </a:lnSpc>
        <a:spcBef>
          <a:spcPct val="0"/>
        </a:spcBef>
        <a:spcAft>
          <a:spcPct val="0"/>
        </a:spcAft>
        <a:defRPr sz="2400">
          <a:solidFill>
            <a:srgbClr val="034EA2"/>
          </a:solidFill>
          <a:latin typeface="CompatilFact LT Regular" pitchFamily="2" charset="0"/>
        </a:defRPr>
      </a:lvl6pPr>
      <a:lvl7pPr marL="914400" algn="l" defTabSz="1066800" rtl="0" eaLnBrk="0" fontAlgn="base" hangingPunct="0">
        <a:lnSpc>
          <a:spcPts val="3200"/>
        </a:lnSpc>
        <a:spcBef>
          <a:spcPct val="0"/>
        </a:spcBef>
        <a:spcAft>
          <a:spcPct val="0"/>
        </a:spcAft>
        <a:defRPr sz="2400">
          <a:solidFill>
            <a:srgbClr val="034EA2"/>
          </a:solidFill>
          <a:latin typeface="CompatilFact LT Regular" pitchFamily="2" charset="0"/>
        </a:defRPr>
      </a:lvl7pPr>
      <a:lvl8pPr marL="1371600" algn="l" defTabSz="1066800" rtl="0" eaLnBrk="0" fontAlgn="base" hangingPunct="0">
        <a:lnSpc>
          <a:spcPts val="3200"/>
        </a:lnSpc>
        <a:spcBef>
          <a:spcPct val="0"/>
        </a:spcBef>
        <a:spcAft>
          <a:spcPct val="0"/>
        </a:spcAft>
        <a:defRPr sz="2400">
          <a:solidFill>
            <a:srgbClr val="034EA2"/>
          </a:solidFill>
          <a:latin typeface="CompatilFact LT Regular" pitchFamily="2" charset="0"/>
        </a:defRPr>
      </a:lvl8pPr>
      <a:lvl9pPr marL="1828800" algn="l" defTabSz="1066800" rtl="0" eaLnBrk="0" fontAlgn="base" hangingPunct="0">
        <a:lnSpc>
          <a:spcPts val="3200"/>
        </a:lnSpc>
        <a:spcBef>
          <a:spcPct val="0"/>
        </a:spcBef>
        <a:spcAft>
          <a:spcPct val="0"/>
        </a:spcAft>
        <a:defRPr sz="2400">
          <a:solidFill>
            <a:srgbClr val="034EA2"/>
          </a:solidFill>
          <a:latin typeface="CompatilFact LT Regular" pitchFamily="2" charset="0"/>
        </a:defRPr>
      </a:lvl9pPr>
    </p:titleStyle>
    <p:bodyStyle>
      <a:lvl1pPr marL="288925" indent="-288925" algn="l" defTabSz="200025" rtl="0" eaLnBrk="0" fontAlgn="base" hangingPunct="0">
        <a:spcBef>
          <a:spcPts val="400"/>
        </a:spcBef>
        <a:spcAft>
          <a:spcPts val="400"/>
        </a:spcAft>
        <a:buClr>
          <a:srgbClr val="034EA2"/>
        </a:buClr>
        <a:buFont typeface="Webdings" pitchFamily="18" charset="2"/>
        <a:buChar char="&lt;"/>
        <a:defRPr sz="2100" b="1">
          <a:solidFill>
            <a:schemeClr val="tx1"/>
          </a:solidFill>
          <a:latin typeface="+mn-lt"/>
          <a:ea typeface="+mn-ea"/>
          <a:cs typeface="+mn-cs"/>
        </a:defRPr>
      </a:lvl1pPr>
      <a:lvl2pPr marL="490538" indent="-200025" algn="l" defTabSz="200025" rtl="0" eaLnBrk="0" fontAlgn="base" hangingPunct="0">
        <a:spcBef>
          <a:spcPts val="400"/>
        </a:spcBef>
        <a:spcAft>
          <a:spcPts val="400"/>
        </a:spcAft>
        <a:buClr>
          <a:srgbClr val="034EA2"/>
        </a:buClr>
        <a:buFont typeface="Wingdings" pitchFamily="2" charset="2"/>
        <a:buChar char="§"/>
        <a:defRPr sz="2100">
          <a:solidFill>
            <a:schemeClr val="tx1"/>
          </a:solidFill>
          <a:latin typeface="+mn-lt"/>
        </a:defRPr>
      </a:lvl2pPr>
      <a:lvl3pPr marL="635000" indent="-142875" algn="l" defTabSz="200025" rtl="0" eaLnBrk="0" fontAlgn="base" hangingPunct="0">
        <a:spcBef>
          <a:spcPts val="400"/>
        </a:spcBef>
        <a:spcAft>
          <a:spcPts val="400"/>
        </a:spcAft>
        <a:buClr>
          <a:srgbClr val="034EA2"/>
        </a:buClr>
        <a:buFont typeface="Wingdings" pitchFamily="2" charset="2"/>
        <a:buChar char="§"/>
        <a:defRPr>
          <a:solidFill>
            <a:schemeClr val="tx1"/>
          </a:solidFill>
          <a:latin typeface="+mn-lt"/>
        </a:defRPr>
      </a:lvl3pPr>
      <a:lvl4pPr marL="2786063" indent="-338138" algn="l" defTabSz="200025" rtl="0" eaLnBrk="0" fontAlgn="base" hangingPunct="0">
        <a:spcBef>
          <a:spcPct val="20000"/>
        </a:spcBef>
        <a:spcAft>
          <a:spcPct val="0"/>
        </a:spcAft>
        <a:buSzPct val="100000"/>
        <a:buFont typeface="CompatilFact LT Regular" pitchFamily="2" charset="0"/>
        <a:buChar char="-"/>
        <a:defRPr sz="2300">
          <a:solidFill>
            <a:schemeClr val="tx1"/>
          </a:solidFill>
          <a:latin typeface="+mn-lt"/>
        </a:defRPr>
      </a:lvl4pPr>
      <a:lvl5pPr marL="3302000" indent="-325438" algn="l" defTabSz="200025" rtl="0" eaLnBrk="0" fontAlgn="base" hangingPunct="0">
        <a:spcBef>
          <a:spcPct val="20000"/>
        </a:spcBef>
        <a:spcAft>
          <a:spcPct val="0"/>
        </a:spcAft>
        <a:buSzPct val="100000"/>
        <a:buFont typeface="CompatilFact LT Regular" pitchFamily="2" charset="0"/>
        <a:buChar char="-"/>
        <a:defRPr sz="2300">
          <a:solidFill>
            <a:schemeClr val="tx1"/>
          </a:solidFill>
          <a:latin typeface="+mn-lt"/>
        </a:defRPr>
      </a:lvl5pPr>
      <a:lvl6pPr marL="3759200" indent="-325438" algn="l" defTabSz="200025" rtl="0" eaLnBrk="0" fontAlgn="base" hangingPunct="0">
        <a:spcBef>
          <a:spcPct val="20000"/>
        </a:spcBef>
        <a:spcAft>
          <a:spcPct val="0"/>
        </a:spcAft>
        <a:buSzPct val="100000"/>
        <a:buFont typeface="CompatilFact LT Regular" pitchFamily="2" charset="0"/>
        <a:buChar char="-"/>
        <a:defRPr sz="2300">
          <a:solidFill>
            <a:schemeClr val="tx1"/>
          </a:solidFill>
          <a:latin typeface="+mn-lt"/>
        </a:defRPr>
      </a:lvl6pPr>
      <a:lvl7pPr marL="4216400" indent="-325438" algn="l" defTabSz="200025" rtl="0" eaLnBrk="0" fontAlgn="base" hangingPunct="0">
        <a:spcBef>
          <a:spcPct val="20000"/>
        </a:spcBef>
        <a:spcAft>
          <a:spcPct val="0"/>
        </a:spcAft>
        <a:buSzPct val="100000"/>
        <a:buFont typeface="CompatilFact LT Regular" pitchFamily="2" charset="0"/>
        <a:buChar char="-"/>
        <a:defRPr sz="2300">
          <a:solidFill>
            <a:schemeClr val="tx1"/>
          </a:solidFill>
          <a:latin typeface="+mn-lt"/>
        </a:defRPr>
      </a:lvl7pPr>
      <a:lvl8pPr marL="4673600" indent="-325438" algn="l" defTabSz="200025" rtl="0" eaLnBrk="0" fontAlgn="base" hangingPunct="0">
        <a:spcBef>
          <a:spcPct val="20000"/>
        </a:spcBef>
        <a:spcAft>
          <a:spcPct val="0"/>
        </a:spcAft>
        <a:buSzPct val="100000"/>
        <a:buFont typeface="CompatilFact LT Regular" pitchFamily="2" charset="0"/>
        <a:buChar char="-"/>
        <a:defRPr sz="2300">
          <a:solidFill>
            <a:schemeClr val="tx1"/>
          </a:solidFill>
          <a:latin typeface="+mn-lt"/>
        </a:defRPr>
      </a:lvl8pPr>
      <a:lvl9pPr marL="5130800" indent="-325438" algn="l" defTabSz="200025" rtl="0" eaLnBrk="0" fontAlgn="base" hangingPunct="0">
        <a:spcBef>
          <a:spcPct val="20000"/>
        </a:spcBef>
        <a:spcAft>
          <a:spcPct val="0"/>
        </a:spcAft>
        <a:buSzPct val="100000"/>
        <a:buFont typeface="CompatilFact LT Regular" pitchFamily="2" charset="0"/>
        <a:buChar char="-"/>
        <a:defRPr sz="23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22312" y="2475150"/>
            <a:ext cx="10336138" cy="378758"/>
          </a:xfrm>
        </p:spPr>
        <p:txBody>
          <a:bodyPr/>
          <a:lstStyle/>
          <a:p>
            <a:r>
              <a:rPr lang="de-DE" sz="2400" dirty="0" smtClean="0"/>
              <a:t>Themenwerkstatt I: Bauen wir zur Zeit die richtigen Wohnungen?</a:t>
            </a:r>
            <a:endParaRPr lang="de-DE" sz="1400" dirty="0"/>
          </a:p>
        </p:txBody>
      </p:sp>
    </p:spTree>
    <p:extLst>
      <p:ext uri="{BB962C8B-B14F-4D97-AF65-F5344CB8AC3E}">
        <p14:creationId xmlns:p14="http://schemas.microsoft.com/office/powerpoint/2010/main" val="5817351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6298" y="472108"/>
            <a:ext cx="9783762" cy="820738"/>
          </a:xfrm>
        </p:spPr>
        <p:txBody>
          <a:bodyPr/>
          <a:lstStyle/>
          <a:p>
            <a:r>
              <a:rPr lang="de-DE" dirty="0" smtClean="0"/>
              <a:t>Themenwerkstatt I: Bauen wir zur Zeit die richtigen Wohnungen?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41325" indent="-441325"/>
            <a:r>
              <a:rPr lang="de-DE" dirty="0" smtClean="0"/>
              <a:t>Einstiegsdiskussion anhand einiger Thesen</a:t>
            </a:r>
          </a:p>
          <a:p>
            <a:pPr marL="719138" lvl="1" indent="-273050"/>
            <a:r>
              <a:rPr lang="de-DE" dirty="0"/>
              <a:t>Bauen wir zur Zeit die richtigen Wohnungen?</a:t>
            </a:r>
            <a:endParaRPr lang="de-DE" dirty="0" smtClean="0"/>
          </a:p>
          <a:p>
            <a:pPr marL="441325" indent="-441325"/>
            <a:r>
              <a:rPr lang="de-DE" dirty="0"/>
              <a:t>Fokussierung auf den Neubau öffentlich geförderter Wohnungen</a:t>
            </a:r>
          </a:p>
          <a:p>
            <a:pPr marL="719138" lvl="1" indent="-273050"/>
            <a:r>
              <a:rPr lang="de-DE" dirty="0"/>
              <a:t>Input von </a:t>
            </a:r>
            <a:r>
              <a:rPr lang="de-DE" dirty="0" err="1"/>
              <a:t>Arnt</a:t>
            </a:r>
            <a:r>
              <a:rPr lang="de-DE" dirty="0"/>
              <a:t> von Bodelschwingh: Zukunft der Wohnraumförderung</a:t>
            </a:r>
          </a:p>
          <a:p>
            <a:pPr marL="441325" indent="-441325"/>
            <a:r>
              <a:rPr lang="de-DE" dirty="0"/>
              <a:t>Diskussion</a:t>
            </a:r>
          </a:p>
          <a:p>
            <a:pPr marL="719138" lvl="1" indent="-273050"/>
            <a:r>
              <a:rPr lang="de-DE" dirty="0"/>
              <a:t>Warum findet der preisgünstige (geförderte) Mietwohnungsneubau nach wie vor kaum statt?</a:t>
            </a:r>
          </a:p>
          <a:p>
            <a:pPr marL="719138" lvl="1" indent="-273050"/>
            <a:r>
              <a:rPr lang="de-DE" dirty="0"/>
              <a:t>Welche kommunalen Strategien können dies ändern?</a:t>
            </a:r>
          </a:p>
          <a:p>
            <a:pPr marL="719138" lvl="1" indent="-273050"/>
            <a:r>
              <a:rPr lang="de-DE" dirty="0"/>
              <a:t>Wie ist hierzu die politische Diskussion? Welche neuen Ideen, Erfahrungen, Studien gibt es?</a:t>
            </a:r>
          </a:p>
          <a:p>
            <a:pPr lvl="1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200548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Bauen wir die richtigen Wohnungen – ein paar Thesen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14375" y="1408212"/>
            <a:ext cx="9793288" cy="4829175"/>
          </a:xfrm>
        </p:spPr>
        <p:txBody>
          <a:bodyPr/>
          <a:lstStyle/>
          <a:p>
            <a:pPr marL="528638" indent="-528638"/>
            <a:r>
              <a:rPr lang="de-DE" dirty="0" smtClean="0"/>
              <a:t>Für die unteren Einkommensgruppen – d.h. v.a. mit öffentlicher Förderung – werden nicht ausreichend Mietwohnungen gebaut</a:t>
            </a:r>
          </a:p>
          <a:p>
            <a:pPr marL="528638" lvl="1" indent="-257175"/>
            <a:r>
              <a:rPr lang="de-DE" dirty="0"/>
              <a:t>Es fehlt an Investoren, die bereit sind, sich in diesem Feld zu engagieren</a:t>
            </a:r>
          </a:p>
          <a:p>
            <a:pPr marL="528638" lvl="1" indent="-257175"/>
            <a:r>
              <a:rPr lang="de-DE" dirty="0" smtClean="0"/>
              <a:t>Aus </a:t>
            </a:r>
            <a:r>
              <a:rPr lang="de-DE" dirty="0" smtClean="0"/>
              <a:t>Sicht vieler Investoren ist die Förderung nicht ausreichend </a:t>
            </a:r>
            <a:r>
              <a:rPr lang="de-DE" dirty="0" smtClean="0"/>
              <a:t>attraktiv …</a:t>
            </a:r>
          </a:p>
          <a:p>
            <a:pPr marL="528638" lvl="1" indent="-257175"/>
            <a:r>
              <a:rPr lang="de-DE" dirty="0" smtClean="0"/>
              <a:t>… weil viel Geld in „freie“ Wohninvestments fließt 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→ </a:t>
            </a:r>
            <a:r>
              <a:rPr lang="de-DE" dirty="0"/>
              <a:t>(sehr) </a:t>
            </a:r>
            <a:r>
              <a:rPr lang="de-DE" dirty="0" smtClean="0"/>
              <a:t>hohe Renditen</a:t>
            </a:r>
            <a:endParaRPr lang="de-DE" dirty="0" smtClean="0"/>
          </a:p>
          <a:p>
            <a:pPr marL="528638" lvl="1" indent="-257175"/>
            <a:r>
              <a:rPr lang="de-DE" dirty="0" smtClean="0"/>
              <a:t>Steigende </a:t>
            </a:r>
            <a:r>
              <a:rPr lang="de-DE" dirty="0" smtClean="0"/>
              <a:t>Grundstückspreise und Baulandmangel allgemein machen es zunehmend schwieriger</a:t>
            </a:r>
          </a:p>
          <a:p>
            <a:pPr marL="528638" indent="-528638"/>
            <a:r>
              <a:rPr lang="de-DE" dirty="0" smtClean="0"/>
              <a:t>Neugebaute EFH und Eigentumswohnungen sind für untere (und z.T. auch mittlere) Einkommensgruppen (als Zielgruppen der Wohnraumförderung) kaum erschwinglich</a:t>
            </a:r>
          </a:p>
          <a:p>
            <a:pPr marL="528638" indent="-528638"/>
            <a:r>
              <a:rPr lang="de-DE" dirty="0" smtClean="0"/>
              <a:t>In ländlichen Regionen wird zu viel gebaut</a:t>
            </a:r>
          </a:p>
          <a:p>
            <a:pPr marL="528638" indent="-528638"/>
            <a:r>
              <a:rPr lang="de-DE" dirty="0" smtClean="0"/>
              <a:t>In ländlichen Regionen werden zu viele EFH gebaut</a:t>
            </a:r>
          </a:p>
          <a:p>
            <a:pPr marL="528638" indent="-528638"/>
            <a:r>
              <a:rPr lang="de-DE" dirty="0" smtClean="0"/>
              <a:t>Neubauwohnungen sind vom Grundriss her oft nicht für Familien mit 2 Kindern geeignet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26881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6298" y="472108"/>
            <a:ext cx="9783762" cy="820738"/>
          </a:xfrm>
        </p:spPr>
        <p:txBody>
          <a:bodyPr/>
          <a:lstStyle/>
          <a:p>
            <a:r>
              <a:rPr lang="de-DE" dirty="0" smtClean="0"/>
              <a:t>Kommunale Strategien für mehr preisgünstigen Wohnungsneubau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14374" y="2181225"/>
            <a:ext cx="10056043" cy="4829175"/>
          </a:xfrm>
        </p:spPr>
        <p:txBody>
          <a:bodyPr/>
          <a:lstStyle/>
          <a:p>
            <a:pPr marL="441325" indent="-441325"/>
            <a:r>
              <a:rPr lang="de-DE" dirty="0" smtClean="0"/>
              <a:t>Aktives Bodenmanagement</a:t>
            </a:r>
          </a:p>
          <a:p>
            <a:pPr marL="441325" indent="-441325"/>
            <a:r>
              <a:rPr lang="de-DE" dirty="0" smtClean="0"/>
              <a:t>Eigene Grundstücke zweckgebunden zu angemessenem Preis verkaufen</a:t>
            </a:r>
          </a:p>
          <a:p>
            <a:pPr marL="441325" indent="-441325"/>
            <a:r>
              <a:rPr lang="de-DE" dirty="0" smtClean="0"/>
              <a:t>Erbbaurecht mehr nutzen</a:t>
            </a:r>
          </a:p>
          <a:p>
            <a:pPr marL="441325" indent="-441325"/>
            <a:r>
              <a:rPr lang="de-DE" dirty="0" smtClean="0"/>
              <a:t>Kommunales Wohnungsunternehmen oder Stadtentwicklungsgesellschaft ausbauen oder neu gründen</a:t>
            </a:r>
          </a:p>
          <a:p>
            <a:pPr marL="441325" indent="-441325"/>
            <a:r>
              <a:rPr lang="de-DE" dirty="0" smtClean="0"/>
              <a:t>Quote für geförderten </a:t>
            </a:r>
            <a:r>
              <a:rPr lang="de-DE" dirty="0" smtClean="0"/>
              <a:t>Mietwohnungsbau oder Zielzahlen vereinbaren</a:t>
            </a:r>
          </a:p>
          <a:p>
            <a:pPr marL="441325" indent="-441325"/>
            <a:r>
              <a:rPr lang="de-DE" dirty="0"/>
              <a:t>Gemischt finanzierte Bauvorhaben für ein positiveres </a:t>
            </a:r>
            <a:r>
              <a:rPr lang="de-DE" dirty="0" smtClean="0"/>
              <a:t>Image</a:t>
            </a:r>
          </a:p>
          <a:p>
            <a:pPr marL="441325" indent="-441325"/>
            <a:r>
              <a:rPr lang="de-DE" dirty="0" smtClean="0"/>
              <a:t>Kommunale </a:t>
            </a:r>
            <a:r>
              <a:rPr lang="de-DE" dirty="0" smtClean="0"/>
              <a:t>Beteiligung an Genossenschaften</a:t>
            </a:r>
          </a:p>
          <a:p>
            <a:pPr marL="441325" indent="-441325"/>
            <a:r>
              <a:rPr lang="de-DE" dirty="0" smtClean="0"/>
              <a:t>Kommunale Zuschüsse zur Ergänzung der Landesförderung</a:t>
            </a:r>
          </a:p>
          <a:p>
            <a:pPr marL="441325" indent="-441325"/>
            <a:r>
              <a:rPr lang="de-DE" dirty="0" smtClean="0"/>
              <a:t>Bindungstausch oder mittelbare Belegung</a:t>
            </a:r>
          </a:p>
          <a:p>
            <a:pPr marL="441325" indent="-441325"/>
            <a:r>
              <a:rPr lang="de-DE" dirty="0" smtClean="0"/>
              <a:t>Bindungen verlängern oder neue Bindungen ankaufen</a:t>
            </a:r>
          </a:p>
          <a:p>
            <a:pPr marL="441325" indent="-441325"/>
            <a:r>
              <a:rPr lang="de-DE" dirty="0" smtClean="0"/>
              <a:t>Alternative Kosten transparent machen: Was passiert, wenn nichts passiert?</a:t>
            </a:r>
            <a:endParaRPr lang="de-DE" dirty="0"/>
          </a:p>
        </p:txBody>
      </p:sp>
      <p:sp>
        <p:nvSpPr>
          <p:cNvPr id="4" name="Textfeld 3"/>
          <p:cNvSpPr txBox="1"/>
          <p:nvPr/>
        </p:nvSpPr>
        <p:spPr>
          <a:xfrm>
            <a:off x="643772" y="1408212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b="1" dirty="0" smtClean="0">
                <a:solidFill>
                  <a:schemeClr val="bg2">
                    <a:lumMod val="50000"/>
                  </a:schemeClr>
                </a:solidFill>
              </a:rPr>
              <a:t>Mit welchen bekannten Instrumente gibt es gute Erfahrungen? Welche funktionieren nicht? Gibt es neue Vorschläge?</a:t>
            </a:r>
            <a:endParaRPr lang="de-DE" sz="18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9535204"/>
      </p:ext>
    </p:extLst>
  </p:cSld>
  <p:clrMapOvr>
    <a:masterClrMapping/>
  </p:clrMapOvr>
</p:sld>
</file>

<file path=ppt/theme/theme1.xml><?xml version="1.0" encoding="utf-8"?>
<a:theme xmlns:a="http://schemas.openxmlformats.org/drawingml/2006/main" name="Standard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C1CEFF"/>
      </a:accent1>
      <a:accent2>
        <a:srgbClr val="00AE00"/>
      </a:accent2>
      <a:accent3>
        <a:srgbClr val="FFFFFF"/>
      </a:accent3>
      <a:accent4>
        <a:srgbClr val="000000"/>
      </a:accent4>
      <a:accent5>
        <a:srgbClr val="DDE3FF"/>
      </a:accent5>
      <a:accent6>
        <a:srgbClr val="009D00"/>
      </a:accent6>
      <a:hlink>
        <a:srgbClr val="FC0128"/>
      </a:hlink>
      <a:folHlink>
        <a:srgbClr val="CECECE"/>
      </a:folHlink>
    </a:clrScheme>
    <a:fontScheme name="Standarddesign">
      <a:majorFont>
        <a:latin typeface="CompatilFact LT Regular"/>
        <a:ea typeface=""/>
        <a:cs typeface=""/>
      </a:majorFont>
      <a:minorFont>
        <a:latin typeface="CompatilFact LT Regular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ts val="400"/>
          </a:spcAft>
          <a:buClrTx/>
          <a:buSzTx/>
          <a:buFontTx/>
          <a:buNone/>
          <a:tabLst/>
          <a:defRPr kumimoji="0" lang="de-DE" altLang="de-DE" sz="1600" b="0" i="0" u="none" strike="noStrike" cap="none" normalizeH="0" baseline="0" smtClean="0">
            <a:ln>
              <a:noFill/>
            </a:ln>
            <a:solidFill>
              <a:srgbClr val="0038F0"/>
            </a:solidFill>
            <a:effectLst/>
            <a:latin typeface="CompatilFact LT Regular" pitchFamily="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ts val="400"/>
          </a:spcAft>
          <a:buClrTx/>
          <a:buSzTx/>
          <a:buFontTx/>
          <a:buNone/>
          <a:tabLst/>
          <a:defRPr kumimoji="0" lang="de-DE" altLang="de-DE" sz="1600" b="0" i="0" u="none" strike="noStrike" cap="none" normalizeH="0" baseline="0" smtClean="0">
            <a:ln>
              <a:noFill/>
            </a:ln>
            <a:solidFill>
              <a:srgbClr val="0038F0"/>
            </a:solidFill>
            <a:effectLst/>
            <a:latin typeface="CompatilFact LT Regular" pitchFamily="2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ages>31</Pages>
  <Words>308</Words>
  <Application>Microsoft Office PowerPoint</Application>
  <PresentationFormat>Benutzerdefiniert</PresentationFormat>
  <Paragraphs>33</Paragraphs>
  <Slides>4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4</vt:i4>
      </vt:variant>
    </vt:vector>
  </HeadingPairs>
  <TitlesOfParts>
    <vt:vector size="9" baseType="lpstr">
      <vt:lpstr>Webdings</vt:lpstr>
      <vt:lpstr>Arial</vt:lpstr>
      <vt:lpstr>CompatilFact LT Regular</vt:lpstr>
      <vt:lpstr>Wingdings</vt:lpstr>
      <vt:lpstr>Standarddesign</vt:lpstr>
      <vt:lpstr>Themenwerkstatt I: Bauen wir zur Zeit die richtigen Wohnungen?</vt:lpstr>
      <vt:lpstr>Themenwerkstatt I: Bauen wir zur Zeit die richtigen Wohnungen?</vt:lpstr>
      <vt:lpstr>Bauen wir die richtigen Wohnungen – ein paar Thesen</vt:lpstr>
      <vt:lpstr>Kommunale Strategien für mehr preisgünstigen Wohnungsneubau</vt:lpstr>
    </vt:vector>
  </TitlesOfParts>
  <Company>NRW.BANK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Heterogene Ausgangslage in den Städten und Kommunen</dc:title>
  <dc:subject>Bündnis für Wohnen</dc:subject>
  <dc:creator>Karl Hofmann</dc:creator>
  <cp:lastModifiedBy>Koschitzki, Robert</cp:lastModifiedBy>
  <cp:revision>1306</cp:revision>
  <cp:lastPrinted>2017-05-17T23:15:03Z</cp:lastPrinted>
  <dcterms:created xsi:type="dcterms:W3CDTF">2004-05-06T08:45:32Z</dcterms:created>
  <dcterms:modified xsi:type="dcterms:W3CDTF">2017-11-15T08:03:40Z</dcterms:modified>
</cp:coreProperties>
</file>