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261" r:id="rId4"/>
    <p:sldId id="262" r:id="rId5"/>
    <p:sldId id="335" r:id="rId6"/>
    <p:sldId id="339" r:id="rId7"/>
    <p:sldId id="343" r:id="rId8"/>
    <p:sldId id="340" r:id="rId9"/>
    <p:sldId id="341" r:id="rId10"/>
    <p:sldId id="342" r:id="rId11"/>
    <p:sldId id="301" r:id="rId12"/>
    <p:sldId id="311" r:id="rId13"/>
    <p:sldId id="293" r:id="rId14"/>
    <p:sldId id="316" r:id="rId15"/>
    <p:sldId id="323" r:id="rId16"/>
    <p:sldId id="333" r:id="rId17"/>
    <p:sldId id="273" r:id="rId18"/>
    <p:sldId id="344" r:id="rId19"/>
  </p:sldIdLst>
  <p:sldSz cx="9144000" cy="6858000" type="screen4x3"/>
  <p:notesSz cx="67818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42E5A"/>
    <a:srgbClr val="DEA900"/>
    <a:srgbClr val="7E6000"/>
    <a:srgbClr val="FE68CC"/>
    <a:srgbClr val="F480C2"/>
    <a:srgbClr val="F270BA"/>
    <a:srgbClr val="DEE0DE"/>
    <a:srgbClr val="DFDFDF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99389" autoAdjust="0"/>
  </p:normalViewPr>
  <p:slideViewPr>
    <p:cSldViewPr snapToGrid="0">
      <p:cViewPr varScale="1">
        <p:scale>
          <a:sx n="97" d="100"/>
          <a:sy n="97" d="100"/>
        </p:scale>
        <p:origin x="-11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TADTREGION2\Stadtregion%20Shared\Wohnbaulandumfrage%202014\Auswertung\Auswertung_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TADTREGION2\Stadtregion%20Shared\Wohnbaulandumfrage%202014\Auswertung\Auswertung_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STADTREGION2\Stadtregion%20Shared\Wohnbaulandumfrage%202014\Auswertung\Auswertung_2014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613298337707784E-2"/>
          <c:y val="0.125"/>
          <c:w val="0.88283114610673663"/>
          <c:h val="0.6846886847477397"/>
        </c:manualLayout>
      </c:layout>
      <c:lineChart>
        <c:grouping val="standard"/>
        <c:ser>
          <c:idx val="0"/>
          <c:order val="0"/>
          <c:tx>
            <c:strRef>
              <c:f>WE_ha!$C$4</c:f>
              <c:strCache>
                <c:ptCount val="1"/>
                <c:pt idx="0">
                  <c:v> Hektar  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WE_ha!$B$5:$B$27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WE_ha!$C$5:$C$27</c:f>
              <c:numCache>
                <c:formatCode>#,##0\ \ \ </c:formatCode>
                <c:ptCount val="23"/>
                <c:pt idx="0">
                  <c:v>956.8</c:v>
                </c:pt>
                <c:pt idx="1">
                  <c:v>1539.2</c:v>
                </c:pt>
                <c:pt idx="2">
                  <c:v>1950.5815</c:v>
                </c:pt>
                <c:pt idx="3">
                  <c:v>2740.573100000006</c:v>
                </c:pt>
                <c:pt idx="4">
                  <c:v>2423.3000000000002</c:v>
                </c:pt>
                <c:pt idx="5">
                  <c:v>2386.0700000000002</c:v>
                </c:pt>
                <c:pt idx="6">
                  <c:v>2619.75</c:v>
                </c:pt>
                <c:pt idx="7">
                  <c:v>2525.59</c:v>
                </c:pt>
                <c:pt idx="8">
                  <c:v>2212</c:v>
                </c:pt>
                <c:pt idx="9">
                  <c:v>2205</c:v>
                </c:pt>
                <c:pt idx="10">
                  <c:v>1473.4664</c:v>
                </c:pt>
                <c:pt idx="11">
                  <c:v>1486.4260000000011</c:v>
                </c:pt>
                <c:pt idx="12">
                  <c:v>1309.2028000000005</c:v>
                </c:pt>
                <c:pt idx="13">
                  <c:v>967.42840000000024</c:v>
                </c:pt>
                <c:pt idx="14">
                  <c:v>1109.4917000000003</c:v>
                </c:pt>
                <c:pt idx="15">
                  <c:v>685.68589999999995</c:v>
                </c:pt>
                <c:pt idx="16">
                  <c:v>686.16450000000032</c:v>
                </c:pt>
                <c:pt idx="17">
                  <c:v>497.72799999999938</c:v>
                </c:pt>
                <c:pt idx="18">
                  <c:v>388.95289999999983</c:v>
                </c:pt>
                <c:pt idx="19">
                  <c:v>522.3676999999974</c:v>
                </c:pt>
                <c:pt idx="20">
                  <c:v>419.25060000000002</c:v>
                </c:pt>
                <c:pt idx="21">
                  <c:v>675.05189999999948</c:v>
                </c:pt>
              </c:numCache>
            </c:numRef>
          </c:val>
        </c:ser>
        <c:marker val="1"/>
        <c:axId val="82373248"/>
        <c:axId val="83321984"/>
      </c:lineChart>
      <c:lineChart>
        <c:grouping val="standard"/>
        <c:ser>
          <c:idx val="1"/>
          <c:order val="1"/>
          <c:tx>
            <c:strRef>
              <c:f>WE_ha!$E$4</c:f>
              <c:strCache>
                <c:ptCount val="1"/>
                <c:pt idx="0">
                  <c:v> Wohneinheiten</c:v>
                </c:pt>
              </c:strCache>
            </c:strRef>
          </c:tx>
          <c:spPr>
            <a:ln w="31750">
              <a:solidFill>
                <a:srgbClr val="A7ABBD"/>
              </a:solidFill>
            </a:ln>
          </c:spPr>
          <c:marker>
            <c:symbol val="none"/>
          </c:marker>
          <c:cat>
            <c:numRef>
              <c:f>WE_ha!$B$5:$B$27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WE_ha!$E$5:$E$27</c:f>
              <c:numCache>
                <c:formatCode>#,##0\ \ \ </c:formatCode>
                <c:ptCount val="23"/>
                <c:pt idx="0">
                  <c:v>17966</c:v>
                </c:pt>
                <c:pt idx="1">
                  <c:v>28597</c:v>
                </c:pt>
                <c:pt idx="2">
                  <c:v>34089.5</c:v>
                </c:pt>
                <c:pt idx="3">
                  <c:v>43941.5</c:v>
                </c:pt>
                <c:pt idx="4">
                  <c:v>37473</c:v>
                </c:pt>
                <c:pt idx="5">
                  <c:v>35601</c:v>
                </c:pt>
                <c:pt idx="6">
                  <c:v>37022</c:v>
                </c:pt>
                <c:pt idx="7">
                  <c:v>35145</c:v>
                </c:pt>
                <c:pt idx="8">
                  <c:v>26834</c:v>
                </c:pt>
                <c:pt idx="9">
                  <c:v>26732</c:v>
                </c:pt>
                <c:pt idx="10">
                  <c:v>16954.3</c:v>
                </c:pt>
                <c:pt idx="11">
                  <c:v>18878.7</c:v>
                </c:pt>
                <c:pt idx="12">
                  <c:v>15142</c:v>
                </c:pt>
                <c:pt idx="13">
                  <c:v>11535.5</c:v>
                </c:pt>
                <c:pt idx="14">
                  <c:v>13798</c:v>
                </c:pt>
                <c:pt idx="15">
                  <c:v>9506</c:v>
                </c:pt>
                <c:pt idx="16">
                  <c:v>8802</c:v>
                </c:pt>
                <c:pt idx="17">
                  <c:v>8091.5</c:v>
                </c:pt>
                <c:pt idx="18">
                  <c:v>5752</c:v>
                </c:pt>
                <c:pt idx="19">
                  <c:v>8389</c:v>
                </c:pt>
                <c:pt idx="20">
                  <c:v>6222</c:v>
                </c:pt>
                <c:pt idx="21">
                  <c:v>10768</c:v>
                </c:pt>
              </c:numCache>
            </c:numRef>
          </c:val>
        </c:ser>
        <c:marker val="1"/>
        <c:axId val="83325312"/>
        <c:axId val="83323520"/>
      </c:lineChart>
      <c:catAx>
        <c:axId val="82373248"/>
        <c:scaling>
          <c:orientation val="minMax"/>
        </c:scaling>
        <c:axPos val="b"/>
        <c:numFmt formatCode="General" sourceLinked="1"/>
        <c:majorTickMark val="in"/>
        <c:tickLblPos val="nextTo"/>
        <c:spPr>
          <a:ln>
            <a:solidFill>
              <a:srgbClr val="4F577B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3321984"/>
        <c:crosses val="autoZero"/>
        <c:auto val="1"/>
        <c:lblAlgn val="ctr"/>
        <c:lblOffset val="100"/>
        <c:tickLblSkip val="2"/>
        <c:tickMarkSkip val="1"/>
      </c:catAx>
      <c:valAx>
        <c:axId val="83321984"/>
        <c:scaling>
          <c:orientation val="minMax"/>
          <c:max val="3000"/>
          <c:min val="0"/>
        </c:scaling>
        <c:axPos val="l"/>
        <c:majorGridlines>
          <c:spPr>
            <a:ln>
              <a:solidFill>
                <a:srgbClr val="4F577B"/>
              </a:solidFill>
            </a:ln>
          </c:spPr>
        </c:majorGridlines>
        <c:numFmt formatCode="#,##0\ \ \ 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de-DE"/>
          </a:p>
        </c:txPr>
        <c:crossAx val="82373248"/>
        <c:crosses val="autoZero"/>
        <c:crossBetween val="midCat"/>
        <c:majorUnit val="600"/>
      </c:valAx>
      <c:valAx>
        <c:axId val="83323520"/>
        <c:scaling>
          <c:orientation val="minMax"/>
          <c:max val="50000"/>
          <c:min val="0"/>
        </c:scaling>
        <c:axPos val="r"/>
        <c:numFmt formatCode="#,##0\ \ \ 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3325312"/>
        <c:crosses val="max"/>
        <c:crossBetween val="between"/>
        <c:majorUnit val="10000"/>
      </c:valAx>
      <c:catAx>
        <c:axId val="83325312"/>
        <c:scaling>
          <c:orientation val="minMax"/>
        </c:scaling>
        <c:delete val="1"/>
        <c:axPos val="b"/>
        <c:numFmt formatCode="General" sourceLinked="1"/>
        <c:tickLblPos val="none"/>
        <c:crossAx val="8332352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7.2815988362900513E-2"/>
          <c:y val="0.90679370078740151"/>
          <c:w val="0.40044943300356683"/>
          <c:h val="6.6378674496673923E-2"/>
        </c:manualLayout>
      </c:layout>
      <c:spPr>
        <a:ln>
          <a:noFill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800" baseline="0">
          <a:latin typeface="Arial" pitchFamily="34" charset="0"/>
        </a:defRPr>
      </a:pPr>
      <a:endParaRPr lang="de-DE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613298337707784E-2"/>
          <c:y val="0.11337832770903601"/>
          <c:w val="0.88283114610673652"/>
          <c:h val="0.69631046119234818"/>
        </c:manualLayout>
      </c:layout>
      <c:lineChart>
        <c:grouping val="standard"/>
        <c:ser>
          <c:idx val="0"/>
          <c:order val="0"/>
          <c:tx>
            <c:strRef>
              <c:f>WE_Baufertigst.!$G$4</c:f>
              <c:strCache>
                <c:ptCount val="1"/>
                <c:pt idx="0">
                  <c:v> Baufertigstellungen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WE_ha!$B$5:$B$27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WE_Baufertigst.!$G$5:$G$27</c:f>
              <c:numCache>
                <c:formatCode>#,##0</c:formatCode>
                <c:ptCount val="23"/>
                <c:pt idx="0">
                  <c:v>45686</c:v>
                </c:pt>
                <c:pt idx="1">
                  <c:v>55151</c:v>
                </c:pt>
                <c:pt idx="2">
                  <c:v>69213</c:v>
                </c:pt>
                <c:pt idx="3">
                  <c:v>67125</c:v>
                </c:pt>
                <c:pt idx="4">
                  <c:v>48950</c:v>
                </c:pt>
                <c:pt idx="5">
                  <c:v>51772</c:v>
                </c:pt>
                <c:pt idx="6">
                  <c:v>48044</c:v>
                </c:pt>
                <c:pt idx="7">
                  <c:v>52796</c:v>
                </c:pt>
                <c:pt idx="8">
                  <c:v>45774</c:v>
                </c:pt>
                <c:pt idx="9">
                  <c:v>35318</c:v>
                </c:pt>
                <c:pt idx="10">
                  <c:v>32483</c:v>
                </c:pt>
                <c:pt idx="11">
                  <c:v>32765</c:v>
                </c:pt>
                <c:pt idx="12">
                  <c:v>31676</c:v>
                </c:pt>
                <c:pt idx="13">
                  <c:v>24330</c:v>
                </c:pt>
                <c:pt idx="14">
                  <c:v>24588</c:v>
                </c:pt>
                <c:pt idx="15">
                  <c:v>19337</c:v>
                </c:pt>
                <c:pt idx="16">
                  <c:v>14061</c:v>
                </c:pt>
                <c:pt idx="17">
                  <c:v>13355</c:v>
                </c:pt>
                <c:pt idx="18">
                  <c:v>14093</c:v>
                </c:pt>
                <c:pt idx="19">
                  <c:v>18020</c:v>
                </c:pt>
                <c:pt idx="20">
                  <c:v>20110</c:v>
                </c:pt>
                <c:pt idx="21">
                  <c:v>22035</c:v>
                </c:pt>
              </c:numCache>
            </c:numRef>
          </c:val>
        </c:ser>
        <c:marker val="1"/>
        <c:axId val="83348480"/>
        <c:axId val="82100992"/>
      </c:lineChart>
      <c:lineChart>
        <c:grouping val="standard"/>
        <c:ser>
          <c:idx val="1"/>
          <c:order val="1"/>
          <c:tx>
            <c:strRef>
              <c:f>WE_Baufertigst.!$E$4</c:f>
              <c:strCache>
                <c:ptCount val="1"/>
                <c:pt idx="0">
                  <c:v> neu ausgewiesene Wohneinheiten</c:v>
                </c:pt>
              </c:strCache>
            </c:strRef>
          </c:tx>
          <c:spPr>
            <a:ln w="31750">
              <a:solidFill>
                <a:srgbClr val="A7ABBD"/>
              </a:solidFill>
            </a:ln>
          </c:spPr>
          <c:marker>
            <c:symbol val="none"/>
          </c:marker>
          <c:cat>
            <c:numRef>
              <c:f>WE_Baufertigst.!$B$5:$B$27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WE_Baufertigst.!$E$5:$E$27</c:f>
              <c:numCache>
                <c:formatCode>#,##0\ \ \ </c:formatCode>
                <c:ptCount val="23"/>
                <c:pt idx="0">
                  <c:v>17966</c:v>
                </c:pt>
                <c:pt idx="1">
                  <c:v>28597</c:v>
                </c:pt>
                <c:pt idx="2">
                  <c:v>34089.5</c:v>
                </c:pt>
                <c:pt idx="3">
                  <c:v>43941.5</c:v>
                </c:pt>
                <c:pt idx="4">
                  <c:v>37473</c:v>
                </c:pt>
                <c:pt idx="5">
                  <c:v>35601</c:v>
                </c:pt>
                <c:pt idx="6">
                  <c:v>37022</c:v>
                </c:pt>
                <c:pt idx="7">
                  <c:v>35145</c:v>
                </c:pt>
                <c:pt idx="8">
                  <c:v>26834</c:v>
                </c:pt>
                <c:pt idx="9">
                  <c:v>26732</c:v>
                </c:pt>
                <c:pt idx="10">
                  <c:v>16954.3</c:v>
                </c:pt>
                <c:pt idx="11">
                  <c:v>18878.7</c:v>
                </c:pt>
                <c:pt idx="12">
                  <c:v>15142</c:v>
                </c:pt>
                <c:pt idx="13">
                  <c:v>11535.5</c:v>
                </c:pt>
                <c:pt idx="14">
                  <c:v>13798</c:v>
                </c:pt>
                <c:pt idx="15">
                  <c:v>9506</c:v>
                </c:pt>
                <c:pt idx="16">
                  <c:v>8802</c:v>
                </c:pt>
                <c:pt idx="17">
                  <c:v>8091.5</c:v>
                </c:pt>
                <c:pt idx="18">
                  <c:v>5752</c:v>
                </c:pt>
                <c:pt idx="19">
                  <c:v>8389</c:v>
                </c:pt>
                <c:pt idx="20">
                  <c:v>6222</c:v>
                </c:pt>
                <c:pt idx="21">
                  <c:v>10768</c:v>
                </c:pt>
              </c:numCache>
            </c:numRef>
          </c:val>
        </c:ser>
        <c:marker val="1"/>
        <c:axId val="82108416"/>
        <c:axId val="82102528"/>
      </c:lineChart>
      <c:catAx>
        <c:axId val="83348480"/>
        <c:scaling>
          <c:orientation val="minMax"/>
        </c:scaling>
        <c:axPos val="b"/>
        <c:numFmt formatCode="General" sourceLinked="1"/>
        <c:majorTickMark val="in"/>
        <c:tickLblPos val="nextTo"/>
        <c:spPr>
          <a:ln>
            <a:solidFill>
              <a:srgbClr val="4F577B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2100992"/>
        <c:crosses val="autoZero"/>
        <c:auto val="1"/>
        <c:lblAlgn val="ctr"/>
        <c:lblOffset val="100"/>
        <c:tickLblSkip val="2"/>
        <c:tickMarkSkip val="1"/>
      </c:catAx>
      <c:valAx>
        <c:axId val="82100992"/>
        <c:scaling>
          <c:orientation val="minMax"/>
          <c:max val="70000"/>
          <c:min val="0"/>
        </c:scaling>
        <c:axPos val="l"/>
        <c:majorGridlines>
          <c:spPr>
            <a:ln>
              <a:solidFill>
                <a:srgbClr val="4F577B"/>
              </a:solidFill>
            </a:ln>
          </c:spPr>
        </c:majorGridlines>
        <c:numFmt formatCode="#,##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3348480"/>
        <c:crosses val="autoZero"/>
        <c:crossBetween val="midCat"/>
        <c:majorUnit val="10000"/>
      </c:valAx>
      <c:valAx>
        <c:axId val="82102528"/>
        <c:scaling>
          <c:orientation val="minMax"/>
          <c:max val="50000"/>
          <c:min val="0"/>
        </c:scaling>
        <c:delete val="1"/>
        <c:axPos val="r"/>
        <c:numFmt formatCode="#,##0\ \ \ " sourceLinked="1"/>
        <c:tickLblPos val="none"/>
        <c:crossAx val="82108416"/>
        <c:crosses val="max"/>
        <c:crossBetween val="between"/>
        <c:majorUnit val="10000"/>
      </c:valAx>
      <c:catAx>
        <c:axId val="82108416"/>
        <c:scaling>
          <c:orientation val="minMax"/>
        </c:scaling>
        <c:delete val="1"/>
        <c:axPos val="b"/>
        <c:numFmt formatCode="General" sourceLinked="1"/>
        <c:tickLblPos val="none"/>
        <c:crossAx val="8210252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3.8010098135323446E-2"/>
          <c:y val="0.90265303793547791"/>
          <c:w val="0.78599163056425436"/>
          <c:h val="6.6378674496673826E-2"/>
        </c:manualLayout>
      </c:layout>
      <c:spPr>
        <a:ln>
          <a:noFill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800" baseline="0">
          <a:latin typeface="Arial" pitchFamily="34" charset="0"/>
        </a:defRPr>
      </a:pPr>
      <a:endParaRPr lang="de-DE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73840769903735"/>
          <c:y val="0.14814814814814894"/>
          <c:w val="0.86570603674541469"/>
          <c:h val="0.6630788859725939"/>
        </c:manualLayout>
      </c:layout>
      <c:barChart>
        <c:barDir val="col"/>
        <c:grouping val="clustered"/>
        <c:ser>
          <c:idx val="0"/>
          <c:order val="0"/>
          <c:tx>
            <c:v>Hektar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/>
                      <a:t>6</a:t>
                    </a:r>
                    <a:r>
                      <a:rPr lang="en-US"/>
                      <a:t>.900</a:t>
                    </a: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/>
                      <a:t>6</a:t>
                    </a:r>
                    <a:r>
                      <a:rPr lang="en-US"/>
                      <a:t>.700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.800</a:t>
                    </a:r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.300</a:t>
                    </a:r>
                  </a:p>
                </c:rich>
              </c:tx>
              <c:dLblPos val="inEnd"/>
              <c:showVal val="1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Val val="1"/>
          </c:dLbls>
          <c:cat>
            <c:numRef>
              <c:f>'Res_08-13_korr'!$A$4:$A$7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</c:numCache>
            </c:numRef>
          </c:cat>
          <c:val>
            <c:numRef>
              <c:f>'Res_08-13_korr'!$B$4:$B$7</c:f>
              <c:numCache>
                <c:formatCode>General</c:formatCode>
                <c:ptCount val="4"/>
                <c:pt idx="0">
                  <c:v>6886</c:v>
                </c:pt>
                <c:pt idx="1">
                  <c:v>6705.27</c:v>
                </c:pt>
                <c:pt idx="2" formatCode="0.00">
                  <c:v>5790.7519000000002</c:v>
                </c:pt>
                <c:pt idx="3" formatCode="#,##0.00">
                  <c:v>5308.0767000000005</c:v>
                </c:pt>
              </c:numCache>
            </c:numRef>
          </c:val>
        </c:ser>
        <c:axId val="82115584"/>
        <c:axId val="82273408"/>
      </c:barChart>
      <c:catAx>
        <c:axId val="82115584"/>
        <c:scaling>
          <c:orientation val="minMax"/>
        </c:scaling>
        <c:axPos val="b"/>
        <c:numFmt formatCode="General" sourceLinked="1"/>
        <c:majorTickMark val="in"/>
        <c:tickLblPos val="nextTo"/>
        <c:spPr>
          <a:ln>
            <a:solidFill>
              <a:srgbClr val="4F577B"/>
            </a:solidFill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2273408"/>
        <c:crosses val="autoZero"/>
        <c:auto val="1"/>
        <c:lblAlgn val="ctr"/>
        <c:lblOffset val="100"/>
      </c:catAx>
      <c:valAx>
        <c:axId val="82273408"/>
        <c:scaling>
          <c:orientation val="minMax"/>
          <c:max val="7500"/>
          <c:min val="0"/>
        </c:scaling>
        <c:axPos val="l"/>
        <c:majorGridlines>
          <c:spPr>
            <a:ln>
              <a:solidFill>
                <a:srgbClr val="4F577B"/>
              </a:solidFill>
            </a:ln>
          </c:spPr>
        </c:majorGridlines>
        <c:numFmt formatCode="#,##0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de-DE"/>
          </a:p>
        </c:txPr>
        <c:crossAx val="82115584"/>
        <c:crosses val="autoZero"/>
        <c:crossBetween val="between"/>
        <c:majorUnit val="1500"/>
      </c:valAx>
    </c:plotArea>
    <c:plotVisOnly val="1"/>
    <c:dispBlanksAs val="gap"/>
  </c:chart>
  <c:spPr>
    <a:ln>
      <a:noFill/>
    </a:ln>
  </c:spPr>
  <c:txPr>
    <a:bodyPr/>
    <a:lstStyle/>
    <a:p>
      <a:pPr>
        <a:defRPr sz="800" baseline="0">
          <a:latin typeface="Arial" pitchFamily="34" charset="0"/>
        </a:defRPr>
      </a:pPr>
      <a:endParaRPr lang="de-DE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0.00402</cdr:x>
      <cdr:y>0.01042</cdr:y>
    </cdr:from>
    <cdr:to>
      <cdr:x>0.24498</cdr:x>
      <cdr:y>0.19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050" y="29775"/>
          <a:ext cx="1143000" cy="513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b="1" dirty="0">
              <a:latin typeface="Arial" pitchFamily="34" charset="0"/>
              <a:cs typeface="Arial" pitchFamily="34" charset="0"/>
            </a:rPr>
            <a:t>Hektar</a:t>
          </a:r>
        </a:p>
      </cdr:txBody>
    </cdr:sp>
  </cdr:relSizeAnchor>
  <cdr:relSizeAnchor xmlns:cdr="http://schemas.openxmlformats.org/drawingml/2006/chartDrawing">
    <cdr:from>
      <cdr:x>0.74297</cdr:x>
      <cdr:y>0.00889</cdr:y>
    </cdr:from>
    <cdr:to>
      <cdr:x>0.97791</cdr:x>
      <cdr:y>0.21333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524250" y="25402"/>
          <a:ext cx="1114425" cy="58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100" b="1" dirty="0">
              <a:latin typeface="Arial" pitchFamily="34" charset="0"/>
              <a:cs typeface="Arial" pitchFamily="34" charset="0"/>
            </a:rPr>
            <a:t>Wohneinheiten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0.00621</cdr:y>
    </cdr:from>
    <cdr:to>
      <cdr:x>0.27711</cdr:x>
      <cdr:y>0.32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19050"/>
          <a:ext cx="1314450" cy="962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rIns="0" rtlCol="0"/>
        <a:lstStyle xmlns:a="http://schemas.openxmlformats.org/drawingml/2006/main"/>
        <a:p xmlns:a="http://schemas.openxmlformats.org/drawingml/2006/main">
          <a:r>
            <a:rPr lang="de-DE" sz="1100" b="1" dirty="0">
              <a:latin typeface="+mn-lt"/>
            </a:rPr>
            <a:t>Wohneinheiten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0.00417</cdr:x>
      <cdr:y>0.03299</cdr:y>
    </cdr:from>
    <cdr:to>
      <cdr:x>0.1375</cdr:x>
      <cdr:y>0.11632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050" y="90498"/>
          <a:ext cx="609585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b="1" dirty="0">
              <a:latin typeface="Arial" pitchFamily="34" charset="0"/>
              <a:cs typeface="Arial" pitchFamily="34" charset="0"/>
            </a:rPr>
            <a:t>Hektar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charset="0"/>
              </a:defRPr>
            </a:lvl1pPr>
          </a:lstStyle>
          <a:p>
            <a:fld id="{56AEF78B-6B09-4877-9D14-594ED3A86E70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9" tIns="45619" rIns="91239" bIns="4561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charset="0"/>
              </a:defRPr>
            </a:lvl1pPr>
          </a:lstStyle>
          <a:p>
            <a:fld id="{42E478BC-4AF1-4873-9F80-1D2C218C56F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0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95400"/>
            <a:ext cx="5638800" cy="1676400"/>
          </a:xfrm>
        </p:spPr>
        <p:txBody>
          <a:bodyPr lIns="90000" tIns="46800" rIns="90000" bIns="46800" anchor="ctr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8448" name="Rectangle 10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3962400"/>
            <a:ext cx="6402387" cy="1676400"/>
          </a:xfrm>
        </p:spPr>
        <p:txBody>
          <a:bodyPr lIns="90000" tIns="46800" rIns="90000" bIns="46800"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8456" name="Rectangle 1048"/>
          <p:cNvSpPr>
            <a:spLocks noChangeArrowheads="1"/>
          </p:cNvSpPr>
          <p:nvPr/>
        </p:nvSpPr>
        <p:spPr bwMode="auto">
          <a:xfrm>
            <a:off x="0" y="6511925"/>
            <a:ext cx="9144000" cy="42863"/>
          </a:xfrm>
          <a:prstGeom prst="rect">
            <a:avLst/>
          </a:prstGeom>
          <a:solidFill>
            <a:srgbClr val="DEE0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58" name="Rectangle 1050"/>
          <p:cNvSpPr>
            <a:spLocks noChangeArrowheads="1"/>
          </p:cNvSpPr>
          <p:nvPr/>
        </p:nvSpPr>
        <p:spPr bwMode="auto">
          <a:xfrm>
            <a:off x="0" y="273050"/>
            <a:ext cx="9144000" cy="42863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8462" name="Picture 1054" descr="C:\1 StadtRegion\LOGOS FOTOS UNTERSCHRIFT\LOGOS von DesignCentrale\logo_stadtregion mit Büro_far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850" y="646113"/>
            <a:ext cx="3313113" cy="855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8450" y="685800"/>
            <a:ext cx="2038350" cy="5676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685800"/>
            <a:ext cx="5962650" cy="5676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704975"/>
            <a:ext cx="40005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704975"/>
            <a:ext cx="40005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6511925"/>
            <a:ext cx="9144000" cy="42863"/>
          </a:xfrm>
          <a:prstGeom prst="rect">
            <a:avLst/>
          </a:prstGeom>
          <a:solidFill>
            <a:srgbClr val="DEE0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7162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04975"/>
            <a:ext cx="8153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274638"/>
            <a:ext cx="9144000" cy="42862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77" name="Picture 53" descr="C:\1 StadtRegion\LOGOS FOTOS UNTERSCHRIFT\LOGOS von DesignCentrale\logo_farbig_RG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4700" y="6443663"/>
            <a:ext cx="1352550" cy="165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Wingdings 3" pitchFamily="18" charset="2"/>
        <a:buChar char="Æ"/>
        <a:defRPr sz="22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Font typeface="Wingdings" pitchFamily="2" charset="2"/>
        <a:buChar char="§"/>
        <a:defRPr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4D4D4D"/>
          </a:solidFill>
          <a:latin typeface="+mn-lt"/>
        </a:defRPr>
      </a:lvl3pPr>
      <a:lvl4pPr marL="13335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1559"/>
            <a:ext cx="5638800" cy="894733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663300"/>
                </a:solidFill>
              </a:rPr>
              <a:t>Ergebnisse der </a:t>
            </a:r>
            <a:br>
              <a:rPr lang="de-DE" dirty="0" smtClean="0">
                <a:solidFill>
                  <a:srgbClr val="663300"/>
                </a:solidFill>
              </a:rPr>
            </a:br>
            <a:r>
              <a:rPr lang="de-DE" dirty="0" smtClean="0">
                <a:solidFill>
                  <a:srgbClr val="663300"/>
                </a:solidFill>
              </a:rPr>
              <a:t>Wohnbauland-Umfrage 2014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2892" y="4668726"/>
            <a:ext cx="6402387" cy="16764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663300"/>
                </a:solidFill>
              </a:rPr>
              <a:t>Prof. Dr. Ruth Rohr-Zänker </a:t>
            </a:r>
            <a:br>
              <a:rPr lang="de-DE" dirty="0" smtClean="0">
                <a:solidFill>
                  <a:srgbClr val="663300"/>
                </a:solidFill>
              </a:rPr>
            </a:br>
            <a:r>
              <a:rPr lang="de-DE" dirty="0" smtClean="0">
                <a:solidFill>
                  <a:srgbClr val="663300"/>
                </a:solidFill>
              </a:rPr>
              <a:t>Arbeitstreffen </a:t>
            </a:r>
            <a:r>
              <a:rPr lang="de-DE" dirty="0" err="1" smtClean="0">
                <a:solidFill>
                  <a:srgbClr val="663300"/>
                </a:solidFill>
              </a:rPr>
              <a:t>KomWoB</a:t>
            </a:r>
            <a:r>
              <a:rPr lang="de-DE" dirty="0" smtClean="0">
                <a:solidFill>
                  <a:srgbClr val="663300"/>
                </a:solidFill>
              </a:rPr>
              <a:t/>
            </a:r>
            <a:br>
              <a:rPr lang="de-DE" dirty="0" smtClean="0">
                <a:solidFill>
                  <a:srgbClr val="663300"/>
                </a:solidFill>
              </a:rPr>
            </a:br>
            <a:r>
              <a:rPr lang="de-DE" dirty="0" smtClean="0">
                <a:solidFill>
                  <a:srgbClr val="663300"/>
                </a:solidFill>
              </a:rPr>
              <a:t>AK Niedersachsen </a:t>
            </a:r>
            <a:br>
              <a:rPr lang="de-DE" dirty="0" smtClean="0">
                <a:solidFill>
                  <a:srgbClr val="663300"/>
                </a:solidFill>
              </a:rPr>
            </a:br>
            <a:r>
              <a:rPr lang="de-DE" dirty="0" smtClean="0">
                <a:solidFill>
                  <a:srgbClr val="663300"/>
                </a:solidFill>
              </a:rPr>
              <a:t>Delmenhorst</a:t>
            </a:r>
            <a:r>
              <a:rPr lang="de-DE" dirty="0" smtClean="0">
                <a:solidFill>
                  <a:srgbClr val="663300"/>
                </a:solidFill>
              </a:rPr>
              <a:t>, 29. September 2014 </a:t>
            </a:r>
            <a:br>
              <a:rPr lang="de-DE" dirty="0" smtClean="0">
                <a:solidFill>
                  <a:srgbClr val="663300"/>
                </a:solidFill>
              </a:rPr>
            </a:br>
            <a:endParaRPr lang="de-DE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162800" cy="492443"/>
          </a:xfrm>
        </p:spPr>
        <p:txBody>
          <a:bodyPr/>
          <a:lstStyle/>
          <a:p>
            <a:r>
              <a:rPr lang="de-DE" dirty="0" smtClean="0"/>
              <a:t>Planungsabsichten  </a:t>
            </a:r>
            <a:endParaRPr lang="de-DE" dirty="0"/>
          </a:p>
        </p:txBody>
      </p:sp>
      <p:pic>
        <p:nvPicPr>
          <p:cNvPr id="3" name="Grafik 2" descr="Ausweisungsvorhaben.png"/>
          <p:cNvPicPr>
            <a:picLocks noChangeAspect="1"/>
          </p:cNvPicPr>
          <p:nvPr/>
        </p:nvPicPr>
        <p:blipFill>
          <a:blip r:embed="rId2" cstate="print"/>
          <a:srcRect l="4421" t="23194" r="4217" b="20466"/>
          <a:stretch>
            <a:fillRect/>
          </a:stretch>
        </p:blipFill>
        <p:spPr>
          <a:xfrm>
            <a:off x="4090212" y="1580846"/>
            <a:ext cx="5112774" cy="445969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562899" y="1759052"/>
            <a:ext cx="4205746" cy="455325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3" pitchFamily="18" charset="2"/>
              <a:buChar char="Æ"/>
              <a:tabLst/>
              <a:defRPr/>
            </a:pP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Neuausweisungen 2014/2015</a:t>
            </a:r>
          </a:p>
          <a:p>
            <a:pPr marL="800100" lvl="1" indent="-342900">
              <a:spcBef>
                <a:spcPct val="50000"/>
              </a:spcBef>
              <a:buFont typeface="Wingdings 3" pitchFamily="18" charset="2"/>
              <a:buChar char="Æ"/>
              <a:defRPr/>
            </a:pP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2/3 der Städte und Gemeinden </a:t>
            </a:r>
          </a:p>
          <a:p>
            <a:pPr marL="800100" lvl="1" indent="-342900">
              <a:spcBef>
                <a:spcPct val="50000"/>
              </a:spcBef>
              <a:buFont typeface="Wingdings 3" pitchFamily="18" charset="2"/>
              <a:buChar char="Æ"/>
              <a:defRPr/>
            </a:pP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insgesamt </a:t>
            </a: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1.870 ha </a:t>
            </a:r>
          </a:p>
          <a:p>
            <a:pPr marL="800100" lvl="1" indent="-342900">
              <a:spcBef>
                <a:spcPct val="50000"/>
              </a:spcBef>
              <a:buFont typeface="Wingdings 3" pitchFamily="18" charset="2"/>
              <a:buChar char="Æ"/>
              <a:defRPr/>
            </a:pPr>
            <a:endParaRPr lang="de-DE" sz="20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Wingdings 3" pitchFamily="18" charset="2"/>
              <a:buChar char="Æ"/>
              <a:defRPr/>
            </a:pP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Wohnbaulandumfrage 2012</a:t>
            </a:r>
          </a:p>
          <a:p>
            <a:pPr marL="800100" lvl="1" indent="-342900">
              <a:spcBef>
                <a:spcPct val="50000"/>
              </a:spcBef>
              <a:buFont typeface="Wingdings 3" pitchFamily="18" charset="2"/>
              <a:buChar char="Æ"/>
              <a:defRPr/>
            </a:pP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55% planten Neuausweisungen </a:t>
            </a:r>
            <a:b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(tatsächlich 60%)</a:t>
            </a:r>
          </a:p>
          <a:p>
            <a:pPr marL="800100" lvl="1" indent="-342900">
              <a:spcBef>
                <a:spcPct val="50000"/>
              </a:spcBef>
              <a:buFont typeface="Wingdings 3" pitchFamily="18" charset="2"/>
              <a:buChar char="Æ"/>
              <a:defRPr/>
            </a:pP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insgesamt 1.340 ha </a:t>
            </a:r>
            <a:b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de-DE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(tatsächlich 1.100 ha) </a:t>
            </a: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>
            <a:graphicFrameLocks noChangeAspect="1"/>
          </p:cNvGraphicFramePr>
          <p:nvPr/>
        </p:nvGraphicFramePr>
        <p:xfrm>
          <a:off x="358877" y="2047567"/>
          <a:ext cx="6400799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617542" cy="492443"/>
          </a:xfrm>
        </p:spPr>
        <p:txBody>
          <a:bodyPr/>
          <a:lstStyle/>
          <a:p>
            <a:r>
              <a:rPr lang="de-DE" dirty="0" smtClean="0"/>
              <a:t>Baulandreserven in Niedersachsen Ende 2013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 rot="1267053">
            <a:off x="3433011" y="2569973"/>
            <a:ext cx="1038590" cy="412955"/>
          </a:xfrm>
          <a:prstGeom prst="rightArrow">
            <a:avLst/>
          </a:prstGeom>
          <a:solidFill>
            <a:srgbClr val="242E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900 ha</a:t>
            </a:r>
          </a:p>
        </p:txBody>
      </p:sp>
      <p:sp>
        <p:nvSpPr>
          <p:cNvPr id="5" name="Pfeil nach rechts 4"/>
          <p:cNvSpPr/>
          <p:nvPr/>
        </p:nvSpPr>
        <p:spPr bwMode="auto">
          <a:xfrm rot="387100">
            <a:off x="1943194" y="2264838"/>
            <a:ext cx="1087673" cy="412955"/>
          </a:xfrm>
          <a:prstGeom prst="rightArrow">
            <a:avLst/>
          </a:prstGeom>
          <a:solidFill>
            <a:srgbClr val="242E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0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smtClean="0">
                <a:solidFill>
                  <a:schemeClr val="bg1"/>
                </a:solidFill>
              </a:rPr>
              <a:t>200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ha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6845710" y="3993536"/>
            <a:ext cx="2153264" cy="147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/>
              <a:t>Neuausweisungen 2012/2013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1.094 Hektar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17.000 WE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6830143" y="2038965"/>
            <a:ext cx="2153264" cy="1202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/>
              <a:t>Reserven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5.310 Hektar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84.000 WE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 rot="719239">
            <a:off x="4818671" y="2775453"/>
            <a:ext cx="987969" cy="412955"/>
          </a:xfrm>
          <a:prstGeom prst="rightArrow">
            <a:avLst/>
          </a:prstGeom>
          <a:solidFill>
            <a:srgbClr val="242E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smtClean="0">
                <a:solidFill>
                  <a:schemeClr val="bg1"/>
                </a:solidFill>
              </a:rPr>
              <a:t>5</a:t>
            </a: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00 ha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42452" y="685800"/>
            <a:ext cx="8701548" cy="492443"/>
          </a:xfrm>
          <a:noFill/>
        </p:spPr>
        <p:txBody>
          <a:bodyPr/>
          <a:lstStyle/>
          <a:p>
            <a:r>
              <a:rPr lang="de-DE" dirty="0" smtClean="0"/>
              <a:t> Baulandreserven in Niedersachsen Ende 2013 </a:t>
            </a:r>
            <a:endParaRPr lang="de-DE" sz="2000" dirty="0" smtClean="0"/>
          </a:p>
        </p:txBody>
      </p:sp>
      <p:sp>
        <p:nvSpPr>
          <p:cNvPr id="10243" name="Rectangle 2051"/>
          <p:cNvSpPr>
            <a:spLocks noChangeArrowheads="1"/>
          </p:cNvSpPr>
          <p:nvPr/>
        </p:nvSpPr>
        <p:spPr bwMode="auto">
          <a:xfrm>
            <a:off x="1776413" y="938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5" name="Text Box 2053"/>
          <p:cNvSpPr txBox="1">
            <a:spLocks noChangeArrowheads="1"/>
          </p:cNvSpPr>
          <p:nvPr/>
        </p:nvSpPr>
        <p:spPr bwMode="auto">
          <a:xfrm>
            <a:off x="5696974" y="2094066"/>
            <a:ext cx="3277829" cy="34185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/>
              <a:t>pro 10.000 Einwohner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landesweit   7 ha  </a:t>
            </a:r>
            <a:endParaRPr lang="de-DE" sz="1800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50 Kommunen &lt; 2ha </a:t>
            </a:r>
            <a:br>
              <a:rPr lang="de-DE" sz="1800" dirty="0" smtClean="0"/>
            </a:br>
            <a:r>
              <a:rPr lang="de-DE" sz="1800" dirty="0" smtClean="0"/>
              <a:t>     (u.a. </a:t>
            </a:r>
            <a:r>
              <a:rPr lang="de-DE" sz="1800" dirty="0" smtClean="0">
                <a:sym typeface="Wingdings" pitchFamily="2" charset="2"/>
              </a:rPr>
              <a:t>Hannover Stadt, </a:t>
            </a:r>
            <a:br>
              <a:rPr lang="de-DE" sz="1800" dirty="0" smtClean="0">
                <a:sym typeface="Wingdings" pitchFamily="2" charset="2"/>
              </a:rPr>
            </a:br>
            <a:r>
              <a:rPr lang="de-DE" sz="1800" dirty="0" smtClean="0">
                <a:sym typeface="Wingdings" pitchFamily="2" charset="2"/>
              </a:rPr>
              <a:t>       Braunschweig, Göttingen,</a:t>
            </a:r>
            <a:br>
              <a:rPr lang="de-DE" sz="1800" dirty="0" smtClean="0">
                <a:sym typeface="Wingdings" pitchFamily="2" charset="2"/>
              </a:rPr>
            </a:br>
            <a:r>
              <a:rPr lang="de-DE" sz="1800" dirty="0" smtClean="0">
                <a:sym typeface="Wingdings" pitchFamily="2" charset="2"/>
              </a:rPr>
              <a:t>       Wolfsburg, Celle,</a:t>
            </a:r>
            <a:br>
              <a:rPr lang="de-DE" sz="1800" dirty="0" smtClean="0">
                <a:sym typeface="Wingdings" pitchFamily="2" charset="2"/>
              </a:rPr>
            </a:br>
            <a:r>
              <a:rPr lang="de-DE" sz="1800" dirty="0" smtClean="0">
                <a:sym typeface="Wingdings" pitchFamily="2" charset="2"/>
              </a:rPr>
              <a:t>       Hildesheim, Lingen) 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>
                <a:sym typeface="Wingdings" pitchFamily="2" charset="2"/>
              </a:rPr>
              <a:t>   130 Kommunen &gt; 10 ha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>
                <a:sym typeface="Wingdings" pitchFamily="2" charset="2"/>
              </a:rPr>
              <a:t>    davon </a:t>
            </a:r>
            <a:br>
              <a:rPr lang="de-DE" sz="1800" dirty="0" smtClean="0">
                <a:sym typeface="Wingdings" pitchFamily="2" charset="2"/>
              </a:rPr>
            </a:br>
            <a:r>
              <a:rPr lang="de-DE" sz="1800" dirty="0" smtClean="0">
                <a:sym typeface="Wingdings" pitchFamily="2" charset="2"/>
              </a:rPr>
              <a:t>      25 Kommunen &gt; 25 ha   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98090" y="5673213"/>
            <a:ext cx="1317523" cy="137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361766" y="5530645"/>
            <a:ext cx="1317523" cy="137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 descr="Reserven_haje10000.png"/>
          <p:cNvPicPr>
            <a:picLocks noChangeAspect="1"/>
          </p:cNvPicPr>
          <p:nvPr/>
        </p:nvPicPr>
        <p:blipFill>
          <a:blip r:embed="rId2" cstate="print"/>
          <a:srcRect l="4730" t="23194" r="4718" b="20466"/>
          <a:stretch>
            <a:fillRect/>
          </a:stretch>
        </p:blipFill>
        <p:spPr>
          <a:xfrm>
            <a:off x="186815" y="1620204"/>
            <a:ext cx="5270091" cy="463807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162800" cy="523220"/>
          </a:xfrm>
        </p:spPr>
        <p:txBody>
          <a:bodyPr/>
          <a:lstStyle/>
          <a:p>
            <a:r>
              <a:rPr lang="de-DE" sz="2800" dirty="0" smtClean="0"/>
              <a:t>Bauland-Reserven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Geschosswohnungen</a:t>
            </a:r>
          </a:p>
          <a:p>
            <a:pPr lvl="1"/>
            <a:r>
              <a:rPr lang="de-DE" dirty="0" smtClean="0"/>
              <a:t>371 ha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7% der Fläche</a:t>
            </a:r>
          </a:p>
          <a:p>
            <a:pPr lvl="1"/>
            <a:r>
              <a:rPr lang="de-DE" u="sng" dirty="0" smtClean="0"/>
              <a:t>Fläche</a:t>
            </a:r>
            <a:r>
              <a:rPr lang="de-DE" dirty="0" smtClean="0"/>
              <a:t> konstant seit Jahren </a:t>
            </a:r>
            <a:r>
              <a:rPr lang="de-DE" dirty="0" smtClean="0">
                <a:sym typeface="Wingdings" pitchFamily="2" charset="2"/>
              </a:rPr>
              <a:t> k</a:t>
            </a:r>
            <a:r>
              <a:rPr lang="de-DE" dirty="0" smtClean="0"/>
              <a:t>ein Abbau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 in Baulücken bzw. §34-Gebieten </a:t>
            </a:r>
          </a:p>
          <a:p>
            <a:pPr lvl="1"/>
            <a:r>
              <a:rPr lang="de-DE" dirty="0" smtClean="0"/>
              <a:t>ein Viertel der Fläche  </a:t>
            </a:r>
          </a:p>
          <a:p>
            <a:pPr lvl="1"/>
            <a:r>
              <a:rPr lang="de-DE" u="sng" dirty="0" smtClean="0"/>
              <a:t>Anteil</a:t>
            </a:r>
            <a:r>
              <a:rPr lang="de-DE" dirty="0" smtClean="0"/>
              <a:t> konstant seit Jahren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Abbau proportional 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33400" y="902110"/>
            <a:ext cx="7658100" cy="830997"/>
          </a:xfrm>
        </p:spPr>
        <p:txBody>
          <a:bodyPr/>
          <a:lstStyle/>
          <a:p>
            <a:pPr eaLnBrk="1" hangingPunct="1"/>
            <a:r>
              <a:rPr lang="de-DE" sz="2400" dirty="0" smtClean="0"/>
              <a:t>Nachnutzungspotenziale auf Brachflächen </a:t>
            </a:r>
            <a:br>
              <a:rPr lang="de-DE" sz="2400" dirty="0" smtClean="0"/>
            </a:br>
            <a:r>
              <a:rPr lang="de-DE" sz="2400" dirty="0" smtClean="0"/>
              <a:t>in Niedersachsen Ende 2013 </a:t>
            </a:r>
            <a:endParaRPr lang="de-DE" sz="2400" dirty="0" smtClean="0">
              <a:solidFill>
                <a:srgbClr val="92D050"/>
              </a:solidFill>
            </a:endParaRPr>
          </a:p>
        </p:txBody>
      </p:sp>
      <p:sp>
        <p:nvSpPr>
          <p:cNvPr id="18435" name="Rectangle 3075"/>
          <p:cNvSpPr>
            <a:spLocks noChangeArrowheads="1"/>
          </p:cNvSpPr>
          <p:nvPr/>
        </p:nvSpPr>
        <p:spPr bwMode="auto">
          <a:xfrm>
            <a:off x="1690688" y="99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8436" name="Rectangle 3076"/>
          <p:cNvSpPr>
            <a:spLocks noChangeArrowheads="1"/>
          </p:cNvSpPr>
          <p:nvPr/>
        </p:nvSpPr>
        <p:spPr bwMode="auto">
          <a:xfrm>
            <a:off x="1690688" y="99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1447" y="2375719"/>
            <a:ext cx="314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Segoe UI" pitchFamily="34" charset="0"/>
                <a:cs typeface="Segoe UI" pitchFamily="34" charset="0"/>
              </a:rPr>
              <a:t>Knapp 1.400 Hektar Brachflächen </a:t>
            </a:r>
            <a:br>
              <a:rPr lang="de-DE" sz="1400" b="1" dirty="0" smtClean="0">
                <a:latin typeface="Segoe UI" pitchFamily="34" charset="0"/>
                <a:cs typeface="Segoe UI" pitchFamily="34" charset="0"/>
              </a:rPr>
            </a:br>
            <a:r>
              <a:rPr lang="de-DE" sz="1400" b="1" dirty="0" smtClean="0">
                <a:latin typeface="Segoe UI" pitchFamily="34" charset="0"/>
                <a:cs typeface="Segoe UI" pitchFamily="34" charset="0"/>
              </a:rPr>
              <a:t>mit Eignung für Wohnzwecke  </a:t>
            </a:r>
            <a:endParaRPr lang="de-DE" sz="14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451" y="2595308"/>
            <a:ext cx="2305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Segoe UI" pitchFamily="34" charset="0"/>
                <a:cs typeface="Segoe UI" pitchFamily="34" charset="0"/>
              </a:rPr>
              <a:t>Lage der Brachflächen</a:t>
            </a:r>
            <a:endParaRPr lang="de-DE" sz="1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0742" y="5633064"/>
            <a:ext cx="2611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Segoe UI" pitchFamily="34" charset="0"/>
                <a:cs typeface="Segoe UI" pitchFamily="34" charset="0"/>
              </a:rPr>
              <a:t>davon ein Viertel (385 ha) </a:t>
            </a:r>
            <a:br>
              <a:rPr lang="de-DE" sz="1400" b="1" dirty="0" smtClean="0">
                <a:latin typeface="Segoe UI" pitchFamily="34" charset="0"/>
                <a:cs typeface="Segoe UI" pitchFamily="34" charset="0"/>
              </a:rPr>
            </a:br>
            <a:r>
              <a:rPr lang="de-DE" sz="1400" b="1" dirty="0" smtClean="0">
                <a:latin typeface="Segoe UI" pitchFamily="34" charset="0"/>
                <a:cs typeface="Segoe UI" pitchFamily="34" charset="0"/>
              </a:rPr>
              <a:t>in den Siedlungsbereichen</a:t>
            </a:r>
            <a:r>
              <a:rPr lang="de-DE" sz="1400" dirty="0" smtClean="0">
                <a:latin typeface="Segoe UI" pitchFamily="34" charset="0"/>
                <a:cs typeface="Segoe UI" pitchFamily="34" charset="0"/>
              </a:rPr>
              <a:t> </a:t>
            </a:r>
            <a:endParaRPr lang="de-DE" sz="14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rcRect t="5612" r="52108" b="19898"/>
          <a:stretch>
            <a:fillRect/>
          </a:stretch>
        </p:blipFill>
        <p:spPr bwMode="auto">
          <a:xfrm>
            <a:off x="39331" y="2883522"/>
            <a:ext cx="3957376" cy="26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/>
          <a:srcRect l="1779" t="2247" r="2164" b="23595"/>
          <a:stretch>
            <a:fillRect/>
          </a:stretch>
        </p:blipFill>
        <p:spPr bwMode="auto">
          <a:xfrm>
            <a:off x="4179976" y="2938612"/>
            <a:ext cx="4826373" cy="294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162800" cy="492443"/>
          </a:xfrm>
        </p:spPr>
        <p:txBody>
          <a:bodyPr/>
          <a:lstStyle/>
          <a:p>
            <a:pPr eaLnBrk="1" hangingPunct="1"/>
            <a:r>
              <a:rPr lang="de-DE" dirty="0" smtClean="0"/>
              <a:t>Systematische Erfassung von Baulücken  </a:t>
            </a:r>
          </a:p>
        </p:txBody>
      </p:sp>
      <p:pic>
        <p:nvPicPr>
          <p:cNvPr id="5" name="Grafik 4" descr="Bauflaechenmanagement.png"/>
          <p:cNvPicPr>
            <a:picLocks noChangeAspect="1"/>
          </p:cNvPicPr>
          <p:nvPr/>
        </p:nvPicPr>
        <p:blipFill>
          <a:blip r:embed="rId2" cstate="print"/>
          <a:srcRect l="5146" t="23194" r="5146" b="20466"/>
          <a:stretch>
            <a:fillRect/>
          </a:stretch>
        </p:blipFill>
        <p:spPr>
          <a:xfrm>
            <a:off x="3271888" y="1347222"/>
            <a:ext cx="5522202" cy="4905659"/>
          </a:xfrm>
          <a:prstGeom prst="rect">
            <a:avLst/>
          </a:prstGeom>
        </p:spPr>
      </p:pic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3737" y="1921285"/>
            <a:ext cx="3753463" cy="4302534"/>
          </a:xfrm>
          <a:noFill/>
        </p:spPr>
        <p:txBody>
          <a:bodyPr/>
          <a:lstStyle/>
          <a:p>
            <a:r>
              <a:rPr lang="de-DE" sz="2400" dirty="0" smtClean="0"/>
              <a:t>83 Städte und </a:t>
            </a:r>
            <a:br>
              <a:rPr lang="de-DE" sz="2400" dirty="0" smtClean="0"/>
            </a:br>
            <a:r>
              <a:rPr lang="de-DE" sz="2400" dirty="0" smtClean="0"/>
              <a:t>Gemeinden</a:t>
            </a:r>
          </a:p>
          <a:p>
            <a:r>
              <a:rPr lang="de-DE" sz="2400" dirty="0" smtClean="0">
                <a:sym typeface="Wingdings" pitchFamily="2" charset="2"/>
              </a:rPr>
              <a:t>entspricht 20</a:t>
            </a:r>
            <a:r>
              <a:rPr lang="de-DE" sz="2400" dirty="0" smtClean="0"/>
              <a:t>% </a:t>
            </a:r>
          </a:p>
          <a:p>
            <a:pPr eaLnBrk="1" hangingPunct="1"/>
            <a:endParaRPr lang="de-DE" sz="2000" dirty="0" smtClean="0"/>
          </a:p>
          <a:p>
            <a:endParaRPr lang="de-DE" sz="2400" dirty="0" smtClean="0"/>
          </a:p>
          <a:p>
            <a:endParaRPr lang="de-DE" sz="24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162800" cy="492443"/>
          </a:xfrm>
        </p:spPr>
        <p:txBody>
          <a:bodyPr/>
          <a:lstStyle/>
          <a:p>
            <a:r>
              <a:rPr lang="de-DE" dirty="0" smtClean="0"/>
              <a:t>Flächenmanagement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568" y="1419840"/>
            <a:ext cx="8153400" cy="4657725"/>
          </a:xfrm>
        </p:spPr>
        <p:txBody>
          <a:bodyPr/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80% der Städte und Gemeinden ohne fundierte Kenntnis </a:t>
            </a:r>
            <a:b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ihrer Flächenpotenziale</a:t>
            </a:r>
          </a:p>
          <a:p>
            <a:r>
              <a:rPr lang="de-DE" sz="2000" dirty="0" smtClean="0"/>
              <a:t>geringe Zunahme bei der Entwicklung und Pflege von Baulückkatastern 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rcRect l="4994" b="6847"/>
          <a:stretch>
            <a:fillRect/>
          </a:stretch>
        </p:blipFill>
        <p:spPr bwMode="auto">
          <a:xfrm>
            <a:off x="684868" y="3096518"/>
            <a:ext cx="5122850" cy="30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950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14463" y="2886075"/>
            <a:ext cx="45243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5000"/>
              </a:lnSpc>
              <a:spcBef>
                <a:spcPct val="100000"/>
              </a:spcBef>
            </a:pPr>
            <a:endParaRPr lang="de-DE" sz="2000">
              <a:solidFill>
                <a:srgbClr val="663300"/>
              </a:solidFill>
            </a:endParaRPr>
          </a:p>
          <a:p>
            <a:pPr>
              <a:lnSpc>
                <a:spcPct val="85000"/>
              </a:lnSpc>
              <a:spcBef>
                <a:spcPct val="100000"/>
              </a:spcBef>
            </a:pPr>
            <a:r>
              <a:rPr lang="de-DE" sz="2000">
                <a:solidFill>
                  <a:srgbClr val="663300"/>
                </a:solidFill>
              </a:rPr>
              <a:t>Hornemannweg 8 </a:t>
            </a:r>
          </a:p>
          <a:p>
            <a:pPr>
              <a:lnSpc>
                <a:spcPct val="85000"/>
              </a:lnSpc>
            </a:pPr>
            <a:r>
              <a:rPr lang="de-DE" sz="2000">
                <a:solidFill>
                  <a:srgbClr val="663300"/>
                </a:solidFill>
              </a:rPr>
              <a:t>30167 Hannover</a:t>
            </a:r>
            <a:r>
              <a:rPr lang="de-DE" sz="2000">
                <a:solidFill>
                  <a:srgbClr val="6633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de-DE" sz="1800">
                <a:solidFill>
                  <a:srgbClr val="663300"/>
                </a:solidFill>
                <a:latin typeface="Arial Narrow" pitchFamily="34" charset="0"/>
              </a:rPr>
              <a:t>  </a:t>
            </a:r>
          </a:p>
          <a:p>
            <a:pPr>
              <a:lnSpc>
                <a:spcPct val="85000"/>
              </a:lnSpc>
            </a:pPr>
            <a:r>
              <a:rPr lang="de-DE" sz="2000">
                <a:solidFill>
                  <a:srgbClr val="663300"/>
                </a:solidFill>
              </a:rPr>
              <a:t>Tel.   0511  228 21 65</a:t>
            </a:r>
          </a:p>
          <a:p>
            <a:pPr>
              <a:lnSpc>
                <a:spcPct val="85000"/>
              </a:lnSpc>
            </a:pPr>
            <a:r>
              <a:rPr lang="de-DE" sz="2000">
                <a:solidFill>
                  <a:srgbClr val="663300"/>
                </a:solidFill>
              </a:rPr>
              <a:t>Fax   0511  228 24 61</a:t>
            </a:r>
          </a:p>
          <a:p>
            <a:pPr>
              <a:lnSpc>
                <a:spcPct val="85000"/>
              </a:lnSpc>
            </a:pPr>
            <a:r>
              <a:rPr lang="de-DE" sz="2000">
                <a:solidFill>
                  <a:srgbClr val="663300"/>
                </a:solidFill>
              </a:rPr>
              <a:t>Mail   info@stadtregion.net </a:t>
            </a:r>
          </a:p>
          <a:p>
            <a:pPr>
              <a:lnSpc>
                <a:spcPct val="85000"/>
              </a:lnSpc>
            </a:pPr>
            <a:r>
              <a:rPr lang="de-DE" sz="2000">
                <a:solidFill>
                  <a:srgbClr val="663300"/>
                </a:solidFill>
              </a:rPr>
              <a:t>www.stadregion.net</a:t>
            </a:r>
            <a:r>
              <a:rPr lang="de-DE" sz="2000" b="1">
                <a:solidFill>
                  <a:srgbClr val="663300"/>
                </a:solidFill>
              </a:rPr>
              <a:t> </a:t>
            </a:r>
            <a:endParaRPr lang="de-DE" sz="1800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de-DE" sz="1800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de-DE" sz="1800">
              <a:latin typeface="Arial Narrow" pitchFamily="34" charset="0"/>
            </a:endParaRPr>
          </a:p>
        </p:txBody>
      </p:sp>
      <p:pic>
        <p:nvPicPr>
          <p:cNvPr id="17413" name="Picture 6" descr="C:\1 StadtRegion\LOGOS FOTOS UNTERSCHRIFT\LOGOS von DesignCentrale\logo_stadtregion mit Büro_far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1808163"/>
            <a:ext cx="32908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-653322">
            <a:off x="4032250" y="2794000"/>
            <a:ext cx="4206875" cy="7953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180000" rIns="90000" bIns="18000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b="1" dirty="0"/>
              <a:t>Danke </a:t>
            </a:r>
            <a:r>
              <a:rPr lang="de-DE" b="1" dirty="0" err="1"/>
              <a:t>für‘s</a:t>
            </a:r>
            <a:r>
              <a:rPr lang="de-DE" b="1" dirty="0"/>
              <a:t> Zuhören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401050" cy="523220"/>
          </a:xfrm>
          <a:noFill/>
        </p:spPr>
        <p:txBody>
          <a:bodyPr/>
          <a:lstStyle/>
          <a:p>
            <a:pPr eaLnBrk="1" hangingPunct="1"/>
            <a:r>
              <a:rPr lang="de-DE" sz="2800" dirty="0" smtClean="0"/>
              <a:t>Nutzung von Flächen-Potenzialen 2012/2013 </a:t>
            </a:r>
            <a:endParaRPr lang="de-DE" sz="2800" b="0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90688" y="89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785422" y="1858296"/>
            <a:ext cx="376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Ausweisung auf Flächen im Innenbereich (§ 13 a BauGB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16193" y="1863209"/>
            <a:ext cx="288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Neuausweisungen auf Brachflächen 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rcRect r="14579" b="19195"/>
          <a:stretch>
            <a:fillRect/>
          </a:stretch>
        </p:blipFill>
        <p:spPr bwMode="auto">
          <a:xfrm>
            <a:off x="703866" y="2711224"/>
            <a:ext cx="7726390" cy="302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162800" cy="488950"/>
          </a:xfrm>
        </p:spPr>
        <p:txBody>
          <a:bodyPr/>
          <a:lstStyle/>
          <a:p>
            <a:pPr eaLnBrk="1" hangingPunct="1"/>
            <a:r>
              <a:rPr lang="de-DE" dirty="0" smtClean="0"/>
              <a:t>Wohnbauland-Umfrage  2014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4975"/>
            <a:ext cx="4923503" cy="4657725"/>
          </a:xfrm>
        </p:spPr>
        <p:txBody>
          <a:bodyPr/>
          <a:lstStyle/>
          <a:p>
            <a:pPr eaLnBrk="1" hangingPunct="1"/>
            <a:r>
              <a:rPr lang="de-DE" dirty="0" smtClean="0"/>
              <a:t>seit 1992 kontinuierlich alle </a:t>
            </a:r>
            <a:br>
              <a:rPr lang="de-DE" dirty="0" smtClean="0"/>
            </a:br>
            <a:r>
              <a:rPr lang="de-DE" dirty="0" smtClean="0"/>
              <a:t>zwei  Jahre 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Erhebungszeitraum </a:t>
            </a:r>
            <a:br>
              <a:rPr lang="de-DE" dirty="0" smtClean="0"/>
            </a:br>
            <a:r>
              <a:rPr lang="de-DE" dirty="0" smtClean="0"/>
              <a:t>2012 und 2013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hoher Rücklauf</a:t>
            </a:r>
          </a:p>
          <a:p>
            <a:pPr lvl="1"/>
            <a:r>
              <a:rPr lang="de-DE" sz="2000" dirty="0" smtClean="0"/>
              <a:t>406 von 416 Kommunen</a:t>
            </a:r>
          </a:p>
          <a:p>
            <a:pPr lvl="1"/>
            <a:r>
              <a:rPr lang="de-DE" sz="2000" dirty="0" smtClean="0"/>
              <a:t>98% Bevölkerung </a:t>
            </a:r>
          </a:p>
          <a:p>
            <a:pPr eaLnBrk="1" hangingPunct="1"/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21" t="1461" r="3100" b="1377"/>
          <a:stretch>
            <a:fillRect/>
          </a:stretch>
        </p:blipFill>
        <p:spPr bwMode="auto">
          <a:xfrm>
            <a:off x="5368413" y="1052052"/>
            <a:ext cx="3519948" cy="523076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162800" cy="892552"/>
          </a:xfrm>
        </p:spPr>
        <p:txBody>
          <a:bodyPr/>
          <a:lstStyle/>
          <a:p>
            <a:pPr eaLnBrk="1" hangingPunct="1"/>
            <a:r>
              <a:rPr lang="de-DE" dirty="0" smtClean="0"/>
              <a:t>Übersicht 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de-DE" sz="2400" dirty="0" smtClean="0"/>
              <a:t>Neuausweisungen 2012 und 2013 </a:t>
            </a:r>
          </a:p>
          <a:p>
            <a:pPr eaLnBrk="1" hangingPunct="1">
              <a:lnSpc>
                <a:spcPct val="200000"/>
              </a:lnSpc>
            </a:pPr>
            <a:r>
              <a:rPr lang="de-DE" sz="2400" dirty="0" smtClean="0"/>
              <a:t>Baulandreserven Ende 2013 </a:t>
            </a:r>
          </a:p>
          <a:p>
            <a:pPr>
              <a:lnSpc>
                <a:spcPct val="200000"/>
              </a:lnSpc>
            </a:pPr>
            <a:r>
              <a:rPr lang="de-DE" sz="2400" dirty="0" smtClean="0"/>
              <a:t>Planungsabsichten 2014/2015  </a:t>
            </a:r>
          </a:p>
          <a:p>
            <a:pPr eaLnBrk="1" hangingPunct="1">
              <a:lnSpc>
                <a:spcPct val="200000"/>
              </a:lnSpc>
            </a:pPr>
            <a:r>
              <a:rPr lang="de-DE" sz="2400" dirty="0" smtClean="0"/>
              <a:t>Brachen-Potenziale für Wohnnutzung</a:t>
            </a:r>
          </a:p>
          <a:p>
            <a:pPr eaLnBrk="1" hangingPunct="1">
              <a:lnSpc>
                <a:spcPct val="200000"/>
              </a:lnSpc>
            </a:pPr>
            <a:r>
              <a:rPr lang="de-DE" sz="2400" dirty="0" smtClean="0"/>
              <a:t>Bauflächenmanagement 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>
            <a:graphicFrameLocks noChangeAspect="1"/>
          </p:cNvGraphicFramePr>
          <p:nvPr/>
        </p:nvGraphicFramePr>
        <p:xfrm>
          <a:off x="381301" y="2128066"/>
          <a:ext cx="6403658" cy="383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17310" cy="1292662"/>
          </a:xfrm>
          <a:noFill/>
        </p:spPr>
        <p:txBody>
          <a:bodyPr/>
          <a:lstStyle/>
          <a:p>
            <a:r>
              <a:rPr lang="de-DE" dirty="0" smtClean="0"/>
              <a:t>Neuausweisung von Wohnbauland </a:t>
            </a:r>
            <a:br>
              <a:rPr lang="de-DE" dirty="0" smtClean="0"/>
            </a:br>
            <a:r>
              <a:rPr lang="de-DE" dirty="0" smtClean="0"/>
              <a:t>in Niedersachsen 1992 – 2013 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6951407" y="3422855"/>
            <a:ext cx="1799304" cy="787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2010/2011</a:t>
            </a:r>
            <a:r>
              <a:rPr lang="de-DE" sz="1800" dirty="0" smtClean="0"/>
              <a:t>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911 Hektar 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975988" y="4283178"/>
            <a:ext cx="1799304" cy="787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/>
              <a:t>2008/2009: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1.200 Hektar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010401" y="5133668"/>
            <a:ext cx="1799304" cy="787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/>
              <a:t>2006/2007: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1.795 Hektar   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6966155" y="1638300"/>
            <a:ext cx="1799304" cy="1202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/>
              <a:t>2012/2013: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1.100 Hektar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17.000 WE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399" y="685800"/>
            <a:ext cx="7666703" cy="1292662"/>
          </a:xfrm>
        </p:spPr>
        <p:txBody>
          <a:bodyPr/>
          <a:lstStyle/>
          <a:p>
            <a:r>
              <a:rPr lang="de-DE" dirty="0" smtClean="0"/>
              <a:t>Baufertigstellungen und Anzahl geplanter Wohnungen auf neu ausgewiesenem Bauland in Niedersachsen 1992 – 2013 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 noChangeAspect="1"/>
          </p:cNvGraphicFramePr>
          <p:nvPr/>
        </p:nvGraphicFramePr>
        <p:xfrm>
          <a:off x="679693" y="2092124"/>
          <a:ext cx="6527352" cy="422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885825"/>
          </a:xfrm>
          <a:noFill/>
        </p:spPr>
        <p:txBody>
          <a:bodyPr/>
          <a:lstStyle/>
          <a:p>
            <a:pPr eaLnBrk="1" hangingPunct="1"/>
            <a:r>
              <a:rPr lang="de-DE" dirty="0" smtClean="0"/>
              <a:t>Neuausweisungen von Wohnbauland 2012/13 </a:t>
            </a:r>
            <a:br>
              <a:rPr lang="de-DE" dirty="0" smtClean="0"/>
            </a:br>
            <a:r>
              <a:rPr lang="de-DE" dirty="0" smtClean="0"/>
              <a:t>je 10.000 Einwohner</a:t>
            </a:r>
            <a:endParaRPr lang="de-DE" sz="2000" dirty="0" smtClean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928813" y="985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076335" y="3752850"/>
            <a:ext cx="2922639" cy="2310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Ausweisungsintensität landesweit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/>
              <a:t> </a:t>
            </a:r>
            <a:r>
              <a:rPr lang="de-DE" sz="1800" dirty="0" smtClean="0"/>
              <a:t>  2012/2013  </a:t>
            </a:r>
            <a:r>
              <a:rPr lang="de-DE" sz="1800" dirty="0" smtClean="0">
                <a:sym typeface="Wingdings" pitchFamily="2" charset="2"/>
              </a:rPr>
              <a:t>  1,4 ha</a:t>
            </a:r>
            <a:endParaRPr lang="de-DE" sz="1800" dirty="0" smtClean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2010/2011  </a:t>
            </a:r>
            <a:r>
              <a:rPr lang="de-DE" sz="1800" dirty="0" smtClean="0">
                <a:sym typeface="Wingdings" pitchFamily="2" charset="2"/>
              </a:rPr>
              <a:t>  1,2 </a:t>
            </a:r>
            <a:r>
              <a:rPr lang="de-DE" sz="1800" dirty="0">
                <a:sym typeface="Wingdings" pitchFamily="2" charset="2"/>
              </a:rPr>
              <a:t>ha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/>
              <a:t> </a:t>
            </a:r>
            <a:r>
              <a:rPr lang="de-DE" sz="1800" dirty="0" smtClean="0"/>
              <a:t>  2008/2009  </a:t>
            </a:r>
            <a:r>
              <a:rPr lang="de-DE" sz="1800" dirty="0" smtClean="0">
                <a:sym typeface="Wingdings" pitchFamily="2" charset="2"/>
              </a:rPr>
              <a:t>  1,5 ha</a:t>
            </a:r>
            <a:endParaRPr lang="de-DE" sz="1800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/>
              <a:t> </a:t>
            </a:r>
            <a:r>
              <a:rPr lang="de-DE" sz="1800" dirty="0" smtClean="0"/>
              <a:t>  2006/2007  </a:t>
            </a:r>
            <a:r>
              <a:rPr lang="de-DE" sz="1800" dirty="0" smtClean="0">
                <a:sym typeface="Wingdings" pitchFamily="2" charset="2"/>
              </a:rPr>
              <a:t>  2,2 </a:t>
            </a:r>
            <a:r>
              <a:rPr lang="de-DE" sz="1800" dirty="0">
                <a:sym typeface="Wingdings" pitchFamily="2" charset="2"/>
              </a:rPr>
              <a:t>ha</a:t>
            </a:r>
            <a:endParaRPr lang="de-DE" sz="1800" dirty="0"/>
          </a:p>
        </p:txBody>
      </p:sp>
      <p:pic>
        <p:nvPicPr>
          <p:cNvPr id="7" name="Grafik 6" descr="Neuausweisung_haje10000.png"/>
          <p:cNvPicPr>
            <a:picLocks noChangeAspect="1"/>
          </p:cNvPicPr>
          <p:nvPr/>
        </p:nvPicPr>
        <p:blipFill>
          <a:blip r:embed="rId2" cstate="print"/>
          <a:srcRect l="4314" t="23194" r="4323" b="20466"/>
          <a:stretch>
            <a:fillRect/>
          </a:stretch>
        </p:blipFill>
        <p:spPr>
          <a:xfrm>
            <a:off x="550605" y="1630006"/>
            <a:ext cx="5470696" cy="47718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59994" cy="461665"/>
          </a:xfrm>
          <a:noFill/>
        </p:spPr>
        <p:txBody>
          <a:bodyPr/>
          <a:lstStyle/>
          <a:p>
            <a:pPr eaLnBrk="1" hangingPunct="1"/>
            <a:r>
              <a:rPr lang="de-DE" sz="2400" dirty="0" smtClean="0"/>
              <a:t>Neuausweisungen 2012/2013</a:t>
            </a:r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 t="3588" b="6808"/>
          <a:stretch>
            <a:fillRect/>
          </a:stretch>
        </p:blipFill>
        <p:spPr bwMode="auto">
          <a:xfrm>
            <a:off x="454280" y="1101213"/>
            <a:ext cx="4105910" cy="56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7974" y="3070738"/>
            <a:ext cx="4188542" cy="3141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/>
              <a:t>Keine Ausweisungen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LK Northeim, LK Osterode a. </a:t>
            </a:r>
            <a:br>
              <a:rPr lang="de-DE" sz="1800" dirty="0" smtClean="0"/>
            </a:br>
            <a:r>
              <a:rPr lang="de-DE" sz="1800" dirty="0" smtClean="0"/>
              <a:t>    Harz, Delmenhorst </a:t>
            </a:r>
          </a:p>
          <a:p>
            <a:pPr>
              <a:spcBef>
                <a:spcPct val="50000"/>
              </a:spcBef>
            </a:pPr>
            <a:endParaRPr lang="de-DE" sz="1800" dirty="0" smtClean="0"/>
          </a:p>
          <a:p>
            <a:pPr>
              <a:spcBef>
                <a:spcPct val="50000"/>
              </a:spcBef>
            </a:pPr>
            <a:r>
              <a:rPr lang="de-DE" sz="1800" b="1" dirty="0" smtClean="0"/>
              <a:t>Sehr geringe Ausweisungen </a:t>
            </a:r>
            <a:br>
              <a:rPr lang="de-DE" sz="1800" b="1" dirty="0" smtClean="0"/>
            </a:br>
            <a:r>
              <a:rPr lang="de-DE" sz="1800" dirty="0" smtClean="0"/>
              <a:t>(max. 0,2 ha je 10.000 EW)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LK Holzminden, LK Goslar, </a:t>
            </a:r>
            <a:br>
              <a:rPr lang="de-DE" sz="1800" dirty="0" smtClean="0"/>
            </a:br>
            <a:r>
              <a:rPr lang="de-DE" sz="1800" dirty="0" smtClean="0"/>
              <a:t>     LK Wesermarsch, Wilhelmshaven, </a:t>
            </a:r>
            <a:br>
              <a:rPr lang="de-DE" sz="1800" dirty="0" smtClean="0"/>
            </a:br>
            <a:r>
              <a:rPr lang="de-DE" sz="1800" dirty="0" smtClean="0"/>
              <a:t>     Salzgitter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8310" y="1284954"/>
            <a:ext cx="4237703" cy="1202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/>
              <a:t>Keine Ausweisungen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158 Städte und Gemeinden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>
                <a:sym typeface="Wingdings" pitchFamily="2" charset="2"/>
              </a:rPr>
              <a:t>   40%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Ausweisungshistorie.png"/>
          <p:cNvPicPr>
            <a:picLocks noChangeAspect="1"/>
          </p:cNvPicPr>
          <p:nvPr/>
        </p:nvPicPr>
        <p:blipFill>
          <a:blip r:embed="rId2" cstate="print"/>
          <a:srcRect l="4139" t="23194" r="3620" b="20466"/>
          <a:stretch>
            <a:fillRect/>
          </a:stretch>
        </p:blipFill>
        <p:spPr>
          <a:xfrm>
            <a:off x="462114" y="1423528"/>
            <a:ext cx="5574890" cy="48164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162800" cy="492443"/>
          </a:xfrm>
        </p:spPr>
        <p:txBody>
          <a:bodyPr/>
          <a:lstStyle/>
          <a:p>
            <a:r>
              <a:rPr lang="de-DE" dirty="0" smtClean="0"/>
              <a:t>Ausweisungs-Historie 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61586" y="1732322"/>
            <a:ext cx="2922639" cy="3141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/>
              <a:t>Keine Ausweisungen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seit 2008     </a:t>
            </a:r>
            <a:r>
              <a:rPr lang="de-DE" sz="1800" dirty="0" smtClean="0">
                <a:sym typeface="Wingdings" pitchFamily="2" charset="2"/>
              </a:rPr>
              <a:t> 20%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seit 2006     </a:t>
            </a:r>
            <a:r>
              <a:rPr lang="de-DE" sz="1800" dirty="0" smtClean="0">
                <a:sym typeface="Wingdings" pitchFamily="2" charset="2"/>
              </a:rPr>
              <a:t> 11%</a:t>
            </a:r>
          </a:p>
          <a:p>
            <a:pPr>
              <a:spcBef>
                <a:spcPct val="50000"/>
              </a:spcBef>
            </a:pPr>
            <a:endParaRPr lang="de-DE" sz="1800" b="1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 sz="1800" b="1" dirty="0" smtClean="0">
                <a:sym typeface="Wingdings" pitchFamily="2" charset="2"/>
              </a:rPr>
              <a:t>Kontinuierlich ausgewiesen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>
                <a:sym typeface="Wingdings" pitchFamily="2" charset="2"/>
              </a:rPr>
              <a:t>  seit 2008        30%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>
                <a:sym typeface="Wingdings" pitchFamily="2" charset="2"/>
              </a:rPr>
              <a:t>  seit 2006        24%  </a:t>
            </a:r>
            <a:endParaRPr lang="de-DE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59994" cy="461665"/>
          </a:xfrm>
          <a:noFill/>
        </p:spPr>
        <p:txBody>
          <a:bodyPr/>
          <a:lstStyle/>
          <a:p>
            <a:pPr eaLnBrk="1" hangingPunct="1"/>
            <a:r>
              <a:rPr lang="de-DE" sz="2400" dirty="0" smtClean="0"/>
              <a:t>Neuausweisungen 2012/2013 nach Gebäudetyp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0" y="2038350"/>
            <a:ext cx="3581400" cy="2864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/>
              <a:t>Für Familienheime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93% der Flächen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74% der Wohnungen </a:t>
            </a:r>
          </a:p>
          <a:p>
            <a:pPr>
              <a:spcBef>
                <a:spcPct val="50000"/>
              </a:spcBef>
            </a:pPr>
            <a:endParaRPr lang="de-DE" sz="1800" dirty="0" smtClean="0"/>
          </a:p>
          <a:p>
            <a:pPr>
              <a:spcBef>
                <a:spcPct val="50000"/>
              </a:spcBef>
            </a:pPr>
            <a:r>
              <a:rPr lang="de-DE" sz="1800" b="1" dirty="0" smtClean="0"/>
              <a:t>Für Geschosswohnungen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76 ha  (7%)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de-DE" sz="1800" dirty="0" smtClean="0"/>
              <a:t>   4.340 Wohnungen (26%)</a:t>
            </a:r>
          </a:p>
        </p:txBody>
      </p:sp>
      <p:pic>
        <p:nvPicPr>
          <p:cNvPr id="8" name="Grafik 7"/>
          <p:cNvPicPr/>
          <p:nvPr/>
        </p:nvPicPr>
        <p:blipFill>
          <a:blip r:embed="rId2" cstate="print"/>
          <a:srcRect t="3588" b="6808"/>
          <a:stretch>
            <a:fillRect/>
          </a:stretch>
        </p:blipFill>
        <p:spPr bwMode="auto">
          <a:xfrm>
            <a:off x="788568" y="1101213"/>
            <a:ext cx="4105910" cy="56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Bank">
    <a:dk1>
      <a:srgbClr val="000000"/>
    </a:dk1>
    <a:lt1>
      <a:srgbClr val="FFFFFF"/>
    </a:lt1>
    <a:dk2>
      <a:srgbClr val="D3D5DE"/>
    </a:dk2>
    <a:lt2>
      <a:srgbClr val="E0E2E8"/>
    </a:lt2>
    <a:accent1>
      <a:srgbClr val="242E5A"/>
    </a:accent1>
    <a:accent2>
      <a:srgbClr val="FF9900"/>
    </a:accent2>
    <a:accent3>
      <a:srgbClr val="666D8B"/>
    </a:accent3>
    <a:accent4>
      <a:srgbClr val="D3D5DE"/>
    </a:accent4>
    <a:accent5>
      <a:srgbClr val="7D731E"/>
    </a:accent5>
    <a:accent6>
      <a:srgbClr val="96A03C"/>
    </a:accent6>
    <a:hlink>
      <a:srgbClr val="242E5A"/>
    </a:hlink>
    <a:folHlink>
      <a:srgbClr val="666D8B"/>
    </a:folHlink>
  </a:clrScheme>
  <a:fontScheme name="NB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Bank">
    <a:dk1>
      <a:srgbClr val="000000"/>
    </a:dk1>
    <a:lt1>
      <a:srgbClr val="FFFFFF"/>
    </a:lt1>
    <a:dk2>
      <a:srgbClr val="D3D5DE"/>
    </a:dk2>
    <a:lt2>
      <a:srgbClr val="E0E2E8"/>
    </a:lt2>
    <a:accent1>
      <a:srgbClr val="242E5A"/>
    </a:accent1>
    <a:accent2>
      <a:srgbClr val="FF9900"/>
    </a:accent2>
    <a:accent3>
      <a:srgbClr val="666D8B"/>
    </a:accent3>
    <a:accent4>
      <a:srgbClr val="D3D5DE"/>
    </a:accent4>
    <a:accent5>
      <a:srgbClr val="7D731E"/>
    </a:accent5>
    <a:accent6>
      <a:srgbClr val="96A03C"/>
    </a:accent6>
    <a:hlink>
      <a:srgbClr val="242E5A"/>
    </a:hlink>
    <a:folHlink>
      <a:srgbClr val="666D8B"/>
    </a:folHlink>
  </a:clrScheme>
  <a:fontScheme name="NB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Bank">
    <a:dk1>
      <a:srgbClr val="000000"/>
    </a:dk1>
    <a:lt1>
      <a:srgbClr val="FFFFFF"/>
    </a:lt1>
    <a:dk2>
      <a:srgbClr val="D3D5DE"/>
    </a:dk2>
    <a:lt2>
      <a:srgbClr val="E0E2E8"/>
    </a:lt2>
    <a:accent1>
      <a:srgbClr val="242E5A"/>
    </a:accent1>
    <a:accent2>
      <a:srgbClr val="FF9900"/>
    </a:accent2>
    <a:accent3>
      <a:srgbClr val="666D8B"/>
    </a:accent3>
    <a:accent4>
      <a:srgbClr val="D3D5DE"/>
    </a:accent4>
    <a:accent5>
      <a:srgbClr val="7D731E"/>
    </a:accent5>
    <a:accent6>
      <a:srgbClr val="96A03C"/>
    </a:accent6>
    <a:hlink>
      <a:srgbClr val="242E5A"/>
    </a:hlink>
    <a:folHlink>
      <a:srgbClr val="666D8B"/>
    </a:folHlink>
  </a:clrScheme>
  <a:fontScheme name="NB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349</Words>
  <Application>Microsoft Office PowerPoint</Application>
  <PresentationFormat>Bildschirmpräsentation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Präsentation</vt:lpstr>
      <vt:lpstr>Ergebnisse der  Wohnbauland-Umfrage 2014  </vt:lpstr>
      <vt:lpstr>Wohnbauland-Umfrage  2014</vt:lpstr>
      <vt:lpstr>Übersicht  </vt:lpstr>
      <vt:lpstr>Neuausweisung von Wohnbauland  in Niedersachsen 1992 – 2013  </vt:lpstr>
      <vt:lpstr>Baufertigstellungen und Anzahl geplanter Wohnungen auf neu ausgewiesenem Bauland in Niedersachsen 1992 – 2013 </vt:lpstr>
      <vt:lpstr>Neuausweisungen von Wohnbauland 2012/13  je 10.000 Einwohner</vt:lpstr>
      <vt:lpstr>Neuausweisungen 2012/2013</vt:lpstr>
      <vt:lpstr>Ausweisungs-Historie  </vt:lpstr>
      <vt:lpstr>Neuausweisungen 2012/2013 nach Gebäudetyp </vt:lpstr>
      <vt:lpstr>Planungsabsichten  </vt:lpstr>
      <vt:lpstr>Baulandreserven in Niedersachsen Ende 2013 </vt:lpstr>
      <vt:lpstr> Baulandreserven in Niedersachsen Ende 2013 </vt:lpstr>
      <vt:lpstr>Bauland-Reserven</vt:lpstr>
      <vt:lpstr>Nachnutzungspotenziale auf Brachflächen  in Niedersachsen Ende 2013 </vt:lpstr>
      <vt:lpstr>Systematische Erfassung von Baulücken  </vt:lpstr>
      <vt:lpstr>Flächenmanagement </vt:lpstr>
      <vt:lpstr>Folie 17</vt:lpstr>
      <vt:lpstr>Nutzung von Flächen-Potenzialen 2012/2013 </vt:lpstr>
    </vt:vector>
  </TitlesOfParts>
  <Company>StadtRegion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Benutzer</dc:creator>
  <cp:lastModifiedBy>Zaenker</cp:lastModifiedBy>
  <cp:revision>199</cp:revision>
  <dcterms:created xsi:type="dcterms:W3CDTF">2012-08-08T11:58:45Z</dcterms:created>
  <dcterms:modified xsi:type="dcterms:W3CDTF">2014-09-27T14:14:32Z</dcterms:modified>
</cp:coreProperties>
</file>