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8" r:id="rId5"/>
    <p:sldId id="340" r:id="rId6"/>
    <p:sldId id="346" r:id="rId7"/>
    <p:sldId id="367" r:id="rId8"/>
    <p:sldId id="370" r:id="rId9"/>
    <p:sldId id="362" r:id="rId10"/>
    <p:sldId id="368" r:id="rId11"/>
    <p:sldId id="363" r:id="rId12"/>
    <p:sldId id="372" r:id="rId13"/>
    <p:sldId id="364" r:id="rId14"/>
    <p:sldId id="365" r:id="rId15"/>
    <p:sldId id="371" r:id="rId16"/>
    <p:sldId id="369" r:id="rId17"/>
    <p:sldId id="375" r:id="rId18"/>
    <p:sldId id="366" r:id="rId19"/>
  </p:sldIdLst>
  <p:sldSz cx="12192000" cy="6858000"/>
  <p:notesSz cx="6797675" cy="9925050"/>
  <p:embeddedFontLst>
    <p:embeddedFont>
      <p:font typeface="Gudea" panose="020B0604020202020204" charset="0"/>
      <p:regular r:id="rId22"/>
      <p:bold r:id="rId23"/>
      <p: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267A426-0462-4249-A5C1-B6AADBB10EAA}">
          <p14:sldIdLst>
            <p14:sldId id="278"/>
            <p14:sldId id="340"/>
            <p14:sldId id="346"/>
            <p14:sldId id="367"/>
            <p14:sldId id="370"/>
            <p14:sldId id="362"/>
            <p14:sldId id="368"/>
            <p14:sldId id="363"/>
            <p14:sldId id="372"/>
            <p14:sldId id="364"/>
            <p14:sldId id="365"/>
            <p14:sldId id="371"/>
            <p14:sldId id="369"/>
            <p14:sldId id="375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  <p15:guide id="3" orient="horz" pos="1392" userDrawn="1">
          <p15:clr>
            <a:srgbClr val="A4A3A4"/>
          </p15:clr>
        </p15:guide>
        <p15:guide id="4" orient="horz" pos="2253" userDrawn="1">
          <p15:clr>
            <a:srgbClr val="A4A3A4"/>
          </p15:clr>
        </p15:guide>
        <p15:guide id="5" orient="horz" pos="3388" userDrawn="1">
          <p15:clr>
            <a:srgbClr val="A4A3A4"/>
          </p15:clr>
        </p15:guide>
        <p15:guide id="6" orient="horz" pos="1664" userDrawn="1">
          <p15:clr>
            <a:srgbClr val="A4A3A4"/>
          </p15:clr>
        </p15:guide>
        <p15:guide id="7" orient="horz" pos="2060" userDrawn="1">
          <p15:clr>
            <a:srgbClr val="A4A3A4"/>
          </p15:clr>
        </p15:guide>
        <p15:guide id="8" orient="horz" pos="1084" userDrawn="1">
          <p15:clr>
            <a:srgbClr val="A4A3A4"/>
          </p15:clr>
        </p15:guide>
        <p15:guide id="11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estner, Kathrin" initials="KK" lastIdx="34" clrIdx="0">
    <p:extLst>
      <p:ext uri="{19B8F6BF-5375-455C-9EA6-DF929625EA0E}">
        <p15:presenceInfo xmlns:p15="http://schemas.microsoft.com/office/powerpoint/2012/main" userId="S::kkaestner@rwi-essen.de::45cdf154-c4ee-4144-82fd-7e1c9c6ab5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67"/>
    <a:srgbClr val="57656C"/>
    <a:srgbClr val="E2E9ED"/>
    <a:srgbClr val="000000"/>
    <a:srgbClr val="BBC4CA"/>
    <a:srgbClr val="004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84636" autoAdjust="0"/>
  </p:normalViewPr>
  <p:slideViewPr>
    <p:cSldViewPr snapToGrid="0" showGuides="1">
      <p:cViewPr varScale="1">
        <p:scale>
          <a:sx n="59" d="100"/>
          <a:sy n="59" d="100"/>
        </p:scale>
        <p:origin x="792" y="30"/>
      </p:cViewPr>
      <p:guideLst>
        <p:guide orient="horz" pos="2160"/>
        <p:guide pos="3871"/>
        <p:guide orient="horz" pos="1392"/>
        <p:guide orient="horz" pos="2253"/>
        <p:guide orient="horz" pos="3388"/>
        <p:guide orient="horz" pos="1664"/>
        <p:guide orient="horz" pos="2060"/>
        <p:guide orient="horz" pos="108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480"/>
    </p:cViewPr>
  </p:sorterViewPr>
  <p:notesViewPr>
    <p:cSldViewPr snapToGrid="0" showGuides="1">
      <p:cViewPr varScale="1">
        <p:scale>
          <a:sx n="100" d="100"/>
          <a:sy n="100" d="100"/>
        </p:scale>
        <p:origin x="32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AC7D017-4BB6-4E7C-926D-CC40FF1D65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2F0424-A835-40CC-9CDB-DC4CA22F39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09CDC-0269-44AB-8B97-0C0FF5983410}" type="datetimeFigureOut">
              <a:rPr lang="de-DE" smtClean="0"/>
              <a:t>07.11.2022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033A9A-AB91-4229-B4B2-CD43F9B897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ED9120-5E3F-44C8-BD42-B7C00A1642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64BC3-EC50-4AE6-BAD4-C7F6347118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6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851BA-2E07-4B7B-9954-44DBE0EB4AC2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1E1C-3922-4277-A5AB-D82D67483D6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04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SOEP: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unregelmäßige</a:t>
            </a:r>
            <a:r>
              <a:rPr lang="en-US" dirty="0"/>
              <a:t> </a:t>
            </a:r>
            <a:r>
              <a:rPr lang="en-US" dirty="0" err="1"/>
              <a:t>Abfrage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Energiekosten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sozio-ökonom</a:t>
            </a:r>
            <a:r>
              <a:rPr lang="en-US" dirty="0"/>
              <a:t>. </a:t>
            </a:r>
            <a:r>
              <a:rPr lang="en-US" dirty="0" err="1"/>
              <a:t>Angaben</a:t>
            </a:r>
            <a:endParaRPr lang="en-US" dirty="0"/>
          </a:p>
          <a:p>
            <a:r>
              <a:rPr lang="en-US" dirty="0"/>
              <a:t>DIW-</a:t>
            </a:r>
            <a:r>
              <a:rPr lang="en-US" dirty="0" err="1"/>
              <a:t>Wärmemonitor</a:t>
            </a:r>
            <a:r>
              <a:rPr lang="en-US" dirty="0"/>
              <a:t>: </a:t>
            </a:r>
            <a:r>
              <a:rPr lang="en-US" dirty="0" err="1"/>
              <a:t>Jährliche</a:t>
            </a:r>
            <a:r>
              <a:rPr lang="en-US" dirty="0"/>
              <a:t> </a:t>
            </a:r>
            <a:r>
              <a:rPr lang="en-US" dirty="0" err="1"/>
              <a:t>Erfassung</a:t>
            </a:r>
            <a:r>
              <a:rPr lang="en-US" dirty="0"/>
              <a:t> </a:t>
            </a:r>
            <a:r>
              <a:rPr lang="en-US" dirty="0" err="1"/>
              <a:t>Heizenergiebedarf</a:t>
            </a:r>
            <a:r>
              <a:rPr lang="en-US" dirty="0"/>
              <a:t> &amp; </a:t>
            </a:r>
            <a:r>
              <a:rPr lang="en-US" dirty="0" err="1"/>
              <a:t>Heizkosten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fehlende</a:t>
            </a:r>
            <a:r>
              <a:rPr lang="en-US" dirty="0"/>
              <a:t> </a:t>
            </a:r>
            <a:r>
              <a:rPr lang="en-US" dirty="0" err="1"/>
              <a:t>sozio-ökonomische</a:t>
            </a:r>
            <a:r>
              <a:rPr lang="en-US" dirty="0"/>
              <a:t> </a:t>
            </a:r>
            <a:r>
              <a:rPr lang="en-US" dirty="0" err="1"/>
              <a:t>Angaben</a:t>
            </a:r>
            <a:r>
              <a:rPr lang="en-US" dirty="0"/>
              <a:t> und </a:t>
            </a:r>
            <a:r>
              <a:rPr lang="en-US" dirty="0" err="1"/>
              <a:t>Determinanten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Verbrauchsverhalten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Abschätzung</a:t>
            </a:r>
            <a:r>
              <a:rPr lang="en-US" dirty="0"/>
              <a:t> der </a:t>
            </a:r>
            <a:r>
              <a:rPr lang="en-US" dirty="0" err="1"/>
              <a:t>Reagibilität</a:t>
            </a:r>
            <a:r>
              <a:rPr lang="en-US" dirty="0"/>
              <a:t> der </a:t>
            </a:r>
            <a:r>
              <a:rPr lang="en-US" dirty="0" err="1"/>
              <a:t>Haushalte</a:t>
            </a:r>
            <a:r>
              <a:rPr lang="en-US" dirty="0"/>
              <a:t> auf </a:t>
            </a:r>
            <a:r>
              <a:rPr lang="en-US" dirty="0" err="1"/>
              <a:t>Instrumente</a:t>
            </a:r>
            <a:endParaRPr lang="en-US" dirty="0"/>
          </a:p>
          <a:p>
            <a:r>
              <a:rPr lang="en-US" dirty="0"/>
              <a:t>Dena-</a:t>
            </a:r>
            <a:r>
              <a:rPr lang="en-US" dirty="0" err="1"/>
              <a:t>Studie</a:t>
            </a:r>
            <a:r>
              <a:rPr lang="en-US" dirty="0"/>
              <a:t> von 2016: </a:t>
            </a:r>
            <a:r>
              <a:rPr lang="en-US" dirty="0" err="1"/>
              <a:t>Gebäudebestand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unregelmäßige</a:t>
            </a:r>
            <a:endParaRPr lang="en-US" dirty="0"/>
          </a:p>
          <a:p>
            <a:r>
              <a:rPr lang="en-US" dirty="0"/>
              <a:t>EVS: </a:t>
            </a:r>
            <a:r>
              <a:rPr lang="en-US" dirty="0" err="1"/>
              <a:t>Kein</a:t>
            </a:r>
            <a:r>
              <a:rPr lang="en-US" dirty="0"/>
              <a:t> </a:t>
            </a:r>
            <a:r>
              <a:rPr lang="en-US" dirty="0" err="1"/>
              <a:t>echtes</a:t>
            </a:r>
            <a:r>
              <a:rPr lang="en-US" dirty="0"/>
              <a:t> Panel, </a:t>
            </a:r>
            <a:r>
              <a:rPr lang="en-US" dirty="0" err="1"/>
              <a:t>Heizinfrastruktur</a:t>
            </a:r>
            <a:r>
              <a:rPr lang="en-US" dirty="0"/>
              <a:t> &amp; </a:t>
            </a:r>
            <a:r>
              <a:rPr lang="en-US" dirty="0" err="1"/>
              <a:t>sozioökonomisch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Energieausgaben</a:t>
            </a:r>
            <a:r>
              <a:rPr lang="en-US" dirty="0"/>
              <a:t> und </a:t>
            </a:r>
            <a:r>
              <a:rPr lang="en-US" dirty="0" err="1"/>
              <a:t>wenig</a:t>
            </a:r>
            <a:r>
              <a:rPr lang="en-US" dirty="0"/>
              <a:t> Info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finanzielle</a:t>
            </a:r>
            <a:r>
              <a:rPr lang="en-US" dirty="0"/>
              <a:t> Mittel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Tätigung</a:t>
            </a:r>
            <a:r>
              <a:rPr lang="en-US" dirty="0"/>
              <a:t> von </a:t>
            </a:r>
            <a:r>
              <a:rPr lang="en-US" dirty="0" err="1"/>
              <a:t>Sanierungen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D1E1C-3922-4277-A5AB-D82D67483D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91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Ein Einbauverbot für Ölkessel ab 2026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Steuerliche Förderung energetischer Sanierungsmaßnahmen für Selbstnutzer (z.B. Heizungstausch und Wärmedämmung): Die Förderung erfolgt über einen Abzug der Fördersumme von der Steuerschuld verteilt über 3 Jahre. 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Erhöhung der Förderung für den Austausch von fossilen Heizungsanlagen (Erdgas und Öl) mit einem Förderanteil von 40 Prozent für ein neues effizienteres Heizungssystem.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Kostenlose Energieberatung (z.B. durch die Verbraucherzentralen) 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endParaRPr lang="en-US" dirty="0"/>
          </a:p>
          <a:p>
            <a:r>
              <a:rPr lang="en-US" dirty="0" err="1"/>
              <a:t>Mögliche</a:t>
            </a:r>
            <a:r>
              <a:rPr lang="en-US" dirty="0"/>
              <a:t>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Ein Einbauverbot für Gaskessel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Steuerliche Förderung energetischer Sanierungsmaßnahmen für Vermieter (z.B. Heizungstausch und Wärmedämmung), zum Beispiel über beschleunigte Abschreibungen.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Verpflichtende Verwendung von erneuerbaren Energien (z.B. Wärmepumpe oder Solarthermie) im Neubau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Verpflichtende Einhaltung von hohen Effizienzstandards im Neubau als sogenannte </a:t>
            </a:r>
            <a:r>
              <a:rPr lang="de-DE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Niedrigst</a:t>
            </a: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-Energie-Gebäude (</a:t>
            </a:r>
            <a:r>
              <a:rPr lang="de-DE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nearly</a:t>
            </a: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zero-</a:t>
            </a:r>
            <a:r>
              <a:rPr lang="de-DE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energy</a:t>
            </a: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-buildings)  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Eine Gebäudeklimaabgabe: Eine Abgabe, die sich an den Treibhausgasemissionen des Gebäudes orientiert, die Eigentümer/innen von Gebäuden entrichten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D1E1C-3922-4277-A5AB-D82D67483D6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03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Unterschätzung</a:t>
            </a:r>
            <a:r>
              <a:rPr lang="en-US" dirty="0"/>
              <a:t> des </a:t>
            </a:r>
            <a:r>
              <a:rPr lang="en-US" dirty="0" err="1"/>
              <a:t>Einsparpotenzials</a:t>
            </a:r>
            <a:r>
              <a:rPr lang="en-US" dirty="0"/>
              <a:t> von </a:t>
            </a:r>
            <a:r>
              <a:rPr lang="en-US" dirty="0" err="1"/>
              <a:t>Eigentümern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Überschätzung</a:t>
            </a:r>
            <a:r>
              <a:rPr lang="en-US" dirty="0"/>
              <a:t> der </a:t>
            </a:r>
            <a:r>
              <a:rPr lang="en-US" dirty="0" err="1"/>
              <a:t>Energieeffizienz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D1E1C-3922-4277-A5AB-D82D67483D6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612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D1E1C-3922-4277-A5AB-D82D67483D6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5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25% der </a:t>
            </a:r>
            <a:r>
              <a:rPr lang="en-US" dirty="0" err="1"/>
              <a:t>Eigentümer</a:t>
            </a:r>
            <a:r>
              <a:rPr lang="en-US" dirty="0"/>
              <a:t>*</a:t>
            </a:r>
            <a:r>
              <a:rPr lang="en-US" dirty="0" err="1"/>
              <a:t>innen</a:t>
            </a:r>
            <a:r>
              <a:rPr lang="en-US" dirty="0"/>
              <a:t> </a:t>
            </a:r>
            <a:r>
              <a:rPr lang="en-US" dirty="0" err="1"/>
              <a:t>vermieten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Wohnraum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D1E1C-3922-4277-A5AB-D82D67483D6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0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D1E1C-3922-4277-A5AB-D82D67483D6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1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D1E1C-3922-4277-A5AB-D82D67483D6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50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D1E1C-3922-4277-A5AB-D82D67483D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0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2"/>
                </a:solidFill>
                <a:latin typeface="Gudea" pitchFamily="50" charset="0"/>
              </a:rPr>
              <a:t>Vermietende</a:t>
            </a:r>
            <a:r>
              <a:rPr lang="en-US" sz="1200" dirty="0">
                <a:solidFill>
                  <a:schemeClr val="tx2"/>
                </a:solidFill>
                <a:latin typeface="Gudea" pitchFamily="50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Gudea" pitchFamily="50" charset="0"/>
              </a:rPr>
              <a:t>fühlen</a:t>
            </a:r>
            <a:r>
              <a:rPr lang="en-US" sz="1200" dirty="0">
                <a:solidFill>
                  <a:schemeClr val="tx2"/>
                </a:solidFill>
                <a:latin typeface="Gudea" pitchFamily="50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Gudea" pitchFamily="50" charset="0"/>
              </a:rPr>
              <a:t>sich</a:t>
            </a:r>
            <a:r>
              <a:rPr lang="en-US" sz="1200" dirty="0">
                <a:solidFill>
                  <a:schemeClr val="tx2"/>
                </a:solidFill>
                <a:latin typeface="Gudea" pitchFamily="50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Gudea" pitchFamily="50" charset="0"/>
              </a:rPr>
              <a:t>tendenziell</a:t>
            </a:r>
            <a:r>
              <a:rPr lang="en-US" sz="1200" dirty="0">
                <a:solidFill>
                  <a:schemeClr val="tx2"/>
                </a:solidFill>
                <a:latin typeface="Gudea" pitchFamily="50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Gudea" pitchFamily="50" charset="0"/>
              </a:rPr>
              <a:t>besser</a:t>
            </a:r>
            <a:r>
              <a:rPr lang="en-US" sz="1200" dirty="0">
                <a:solidFill>
                  <a:schemeClr val="tx2"/>
                </a:solidFill>
                <a:latin typeface="Gudea" pitchFamily="50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Gudea" pitchFamily="50" charset="0"/>
              </a:rPr>
              <a:t>über</a:t>
            </a:r>
            <a:r>
              <a:rPr lang="en-US" sz="1200" dirty="0">
                <a:solidFill>
                  <a:schemeClr val="tx2"/>
                </a:solidFill>
                <a:latin typeface="Gudea" pitchFamily="50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Gudea" pitchFamily="50" charset="0"/>
              </a:rPr>
              <a:t>mögliche</a:t>
            </a:r>
            <a:r>
              <a:rPr lang="en-US" sz="1200" dirty="0">
                <a:solidFill>
                  <a:schemeClr val="tx2"/>
                </a:solidFill>
                <a:latin typeface="Gudea" pitchFamily="50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Gudea" pitchFamily="50" charset="0"/>
              </a:rPr>
              <a:t>Sanierungen</a:t>
            </a:r>
            <a:r>
              <a:rPr lang="en-US" sz="1200" dirty="0">
                <a:solidFill>
                  <a:schemeClr val="tx2"/>
                </a:solidFill>
                <a:latin typeface="Gudea" pitchFamily="50" charset="0"/>
              </a:rPr>
              <a:t> und </a:t>
            </a:r>
            <a:r>
              <a:rPr lang="en-US" sz="1200" dirty="0" err="1">
                <a:solidFill>
                  <a:schemeClr val="tx2"/>
                </a:solidFill>
                <a:latin typeface="Gudea" pitchFamily="50" charset="0"/>
              </a:rPr>
              <a:t>Förderprogramme</a:t>
            </a:r>
            <a:r>
              <a:rPr lang="en-US" sz="1200" dirty="0">
                <a:solidFill>
                  <a:schemeClr val="tx2"/>
                </a:solidFill>
                <a:latin typeface="Gudea" pitchFamily="50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Gudea" pitchFamily="50" charset="0"/>
              </a:rPr>
              <a:t>informiert</a:t>
            </a:r>
            <a:r>
              <a:rPr lang="en-US" sz="1200" dirty="0">
                <a:solidFill>
                  <a:schemeClr val="tx2"/>
                </a:solidFill>
                <a:latin typeface="Gudea" pitchFamily="50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Gudea" pitchFamily="50" charset="0"/>
              </a:rPr>
              <a:t>als</a:t>
            </a:r>
            <a:r>
              <a:rPr lang="en-US" sz="1200" dirty="0">
                <a:solidFill>
                  <a:schemeClr val="tx2"/>
                </a:solidFill>
                <a:latin typeface="Gudea" pitchFamily="50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Gudea" pitchFamily="50" charset="0"/>
              </a:rPr>
              <a:t>Nicht-Vermietende</a:t>
            </a:r>
            <a:endParaRPr lang="en-US" sz="1200" dirty="0">
              <a:solidFill>
                <a:schemeClr val="tx2"/>
              </a:solidFill>
              <a:latin typeface="Gudea" pitchFamily="50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D1E1C-3922-4277-A5AB-D82D67483D6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2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Ein Einbauverbot für Ölkessel ab 2026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Steuerliche Förderung energetischer Sanierungsmaßnahmen für Selbstnutzer (z.B. Heizungstausch und Wärmedämmung): Die Förderung erfolgt über einen Abzug der Fördersumme von der Steuerschuld verteilt über 3 Jahre. 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Erhöhung der Förderung für den Austausch von fossilen Heizungsanlagen (Erdgas und Öl) mit einem Förderanteil von 40 Prozent für ein neues effizienteres Heizungssystem.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Kostenlose Energieberatung (z.B. durch die Verbraucherzentralen) 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endParaRPr lang="en-US" dirty="0"/>
          </a:p>
          <a:p>
            <a:r>
              <a:rPr lang="en-US" dirty="0" err="1"/>
              <a:t>Mögliche</a:t>
            </a:r>
            <a:r>
              <a:rPr lang="en-US" dirty="0"/>
              <a:t>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Ein Einbauverbot für Gaskessel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Steuerliche Förderung energetischer Sanierungsmaßnahmen für Vermieter (z.B. Heizungstausch und Wärmedämmung), zum Beispiel über beschleunigte Abschreibungen.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Verpflichtende Verwendung von erneuerbaren Energien (z.B. Wärmepumpe oder Solarthermie) im Neubau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Verpflichtende Einhaltung von hohen Effizienzstandards im Neubau als sogenannte </a:t>
            </a:r>
            <a:r>
              <a:rPr lang="de-DE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Niedrigst</a:t>
            </a: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-Energie-Gebäude (</a:t>
            </a:r>
            <a:r>
              <a:rPr lang="de-DE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nearly</a:t>
            </a: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zero-</a:t>
            </a:r>
            <a:r>
              <a:rPr lang="de-DE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energy</a:t>
            </a: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-buildings)  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Eine Gebäudeklimaabgabe: Eine Abgabe, die sich an den Treibhausgasemissionen des Gebäudes orientiert, die Eigentümer/innen von Gebäuden entrichten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D1E1C-3922-4277-A5AB-D82D67483D6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26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Ein Einbauverbot für Ölkessel ab 2026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Steuerliche Förderung energetischer Sanierungsmaßnahmen für Selbstnutzer (z.B. Heizungstausch und Wärmedämmung): Die Förderung erfolgt über einen Abzug der Fördersumme von der Steuerschuld verteilt über 3 Jahre. 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Erhöhung der Förderung für den Austausch von fossilen Heizungsanlagen (Erdgas und Öl) mit einem Förderanteil von 40 Prozent für ein neues effizienteres Heizungssystem.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Kostenlose Energieberatung (z.B. durch die Verbraucherzentralen) 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endParaRPr lang="en-US" dirty="0"/>
          </a:p>
          <a:p>
            <a:r>
              <a:rPr lang="en-US" dirty="0" err="1"/>
              <a:t>Mögliche</a:t>
            </a:r>
            <a:r>
              <a:rPr lang="en-US" dirty="0"/>
              <a:t>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Ein Einbauverbot für Gaskessel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Steuerliche Förderung energetischer Sanierungsmaßnahmen für Vermieter (z.B. Heizungstausch und Wärmedämmung), zum Beispiel über beschleunigte Abschreibungen.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Verpflichtende Verwendung von erneuerbaren Energien (z.B. Wärmepumpe oder Solarthermie) im Neubau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Verpflichtende Einhaltung von hohen Effizienzstandards im Neubau als sogenannte </a:t>
            </a:r>
            <a:r>
              <a:rPr lang="de-DE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Niedrigst</a:t>
            </a: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-Energie-Gebäude (</a:t>
            </a:r>
            <a:r>
              <a:rPr lang="de-DE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nearly</a:t>
            </a: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zero-</a:t>
            </a:r>
            <a:r>
              <a:rPr lang="de-DE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energy</a:t>
            </a: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-buildings)  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Eine Gebäudeklimaabgabe: Eine Abgabe, die sich an den Treibhausgasemissionen des Gebäudes orientiert, die Eigentümer/innen von Gebäuden entrichten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D1E1C-3922-4277-A5AB-D82D67483D6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930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Ein Einbauverbot für Ölkessel ab 2026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Steuerliche Förderung energetischer Sanierungsmaßnahmen für Selbstnutzer (z.B. Heizungstausch und Wärmedämmung): Die Förderung erfolgt über einen Abzug der Fördersumme von der Steuerschuld verteilt über 3 Jahre. 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Erhöhung der Förderung für den Austausch von fossilen Heizungsanlagen (Erdgas und Öl) mit einem Förderanteil von 40 Prozent für ein neues effizienteres Heizungssystem.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Kostenlose Energieberatung (z.B. durch die Verbraucherzentralen) 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endParaRPr lang="en-US" dirty="0"/>
          </a:p>
          <a:p>
            <a:r>
              <a:rPr lang="en-US" dirty="0" err="1"/>
              <a:t>Mögliche</a:t>
            </a:r>
            <a:r>
              <a:rPr lang="en-US" dirty="0"/>
              <a:t>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Ein Einbauverbot für Gaskessel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Steuerliche Förderung energetischer Sanierungsmaßnahmen für Vermieter (z.B. Heizungstausch und Wärmedämmung), zum Beispiel über beschleunigte Abschreibungen.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Verpflichtende Verwendung von erneuerbaren Energien (z.B. Wärmepumpe oder Solarthermie) im Neubau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Verpflichtende Einhaltung von hohen Effizienzstandards im Neubau als sogenannte </a:t>
            </a:r>
            <a:r>
              <a:rPr lang="de-DE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Niedrigst</a:t>
            </a: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-Energie-Gebäude (</a:t>
            </a:r>
            <a:r>
              <a:rPr lang="de-DE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nearly</a:t>
            </a: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zero-</a:t>
            </a:r>
            <a:r>
              <a:rPr lang="de-DE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energy</a:t>
            </a: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-buildings)  </a:t>
            </a:r>
            <a:endParaRPr lang="de-D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Eine Gebäudeklimaabgabe: Eine Abgabe, die sich an den Treibhausgasemissionen des Gebäudes orientiert, die Eigentümer/innen von Gebäuden entrichten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D1E1C-3922-4277-A5AB-D82D67483D6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0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2BA3B1FD-A6BE-4651-BDD3-4626AFA2D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215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8D8CE9-8E69-481B-83A3-83940C53C0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9207" y="1709132"/>
            <a:ext cx="7490023" cy="1381125"/>
          </a:xfrm>
        </p:spPr>
        <p:txBody>
          <a:bodyPr anchor="t"/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Präsentationstitel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F3EF3B-BCB9-4E5B-A0F6-EFDB947717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79" y="1101441"/>
            <a:ext cx="7490023" cy="494101"/>
          </a:xfrm>
        </p:spPr>
        <p:txBody>
          <a:bodyPr/>
          <a:lstStyle>
            <a:lvl1pPr marL="0" indent="0" algn="l">
              <a:buNone/>
              <a:defRPr sz="1200" i="1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de-DE" dirty="0"/>
              <a:t>Ort, Datum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822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8FD080E-CB01-4E90-893A-8D6B33738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215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8D8CE9-8E69-481B-83A3-83940C53C0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9207" y="1099024"/>
            <a:ext cx="7490023" cy="1991227"/>
          </a:xfrm>
        </p:spPr>
        <p:txBody>
          <a:bodyPr anchor="t"/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Abschluss-Headline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622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D6B18C9-A7A5-436F-9EC6-4F6916AE4E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9F9E14-3370-47EF-BB7C-88D19FAF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0541" y="6326549"/>
            <a:ext cx="6101587" cy="263236"/>
          </a:xfrm>
        </p:spPr>
        <p:txBody>
          <a:bodyPr/>
          <a:lstStyle/>
          <a:p>
            <a:pPr algn="r"/>
            <a:r>
              <a:rPr lang="en-GB" dirty="0" err="1"/>
              <a:t>Titel</a:t>
            </a:r>
            <a:r>
              <a:rPr lang="en-GB" dirty="0"/>
              <a:t> |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5FF996-EC29-47D2-82AC-572F6F7F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532C-327D-44D0-91D9-C41A4A609BF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80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trenner Sy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7546B9D-E61F-40C5-9CFF-680012313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1996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8D8CE9-8E69-481B-83A3-83940C53C0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9207" y="1709132"/>
            <a:ext cx="7490023" cy="1381125"/>
          </a:xfrm>
        </p:spPr>
        <p:txBody>
          <a:bodyPr anchor="t"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Kapitel-Headline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F3EF3B-BCB9-4E5B-A0F6-EFDB947717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79" y="1101441"/>
            <a:ext cx="7490023" cy="494101"/>
          </a:xfrm>
        </p:spPr>
        <p:txBody>
          <a:bodyPr/>
          <a:lstStyle>
            <a:lvl1pPr marL="0" indent="0" algn="l">
              <a:buNone/>
              <a:defRPr sz="1200" i="1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de-DE" dirty="0"/>
              <a:t>Kapitel-Nummer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974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trenner P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3690D390-E8D1-4294-B936-1BEF054A9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1996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8D8CE9-8E69-481B-83A3-83940C53C0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9207" y="1709132"/>
            <a:ext cx="7490023" cy="1381125"/>
          </a:xfrm>
        </p:spPr>
        <p:txBody>
          <a:bodyPr anchor="t"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Kapitel-Headline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F3EF3B-BCB9-4E5B-A0F6-EFDB947717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79" y="1101441"/>
            <a:ext cx="7490023" cy="494101"/>
          </a:xfrm>
        </p:spPr>
        <p:txBody>
          <a:bodyPr/>
          <a:lstStyle>
            <a:lvl1pPr marL="0" indent="0" algn="l">
              <a:buNone/>
              <a:defRPr sz="1200" i="1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de-DE" dirty="0"/>
              <a:t>Kapitel-Nummer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93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trenner En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B09297A-1EE7-4182-8B4A-9FB5385A8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1996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8D8CE9-8E69-481B-83A3-83940C53C0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9207" y="1709132"/>
            <a:ext cx="7490023" cy="1381125"/>
          </a:xfrm>
        </p:spPr>
        <p:txBody>
          <a:bodyPr anchor="t"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Kapitel-Headline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F3EF3B-BCB9-4E5B-A0F6-EFDB947717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79" y="1101441"/>
            <a:ext cx="7490023" cy="494101"/>
          </a:xfrm>
        </p:spPr>
        <p:txBody>
          <a:bodyPr/>
          <a:lstStyle>
            <a:lvl1pPr marL="0" indent="0" algn="l">
              <a:buNone/>
              <a:defRPr sz="1200" i="1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de-DE" dirty="0"/>
              <a:t>Kapitel-Nummer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247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0BA9E01-7262-40FD-84B6-AE33DFD95E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C83B200-8C0E-441C-9433-6755186C0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225" y="1965331"/>
            <a:ext cx="7493000" cy="3362325"/>
          </a:xfrm>
        </p:spPr>
        <p:txBody>
          <a:bodyPr/>
          <a:lstStyle>
            <a:lvl1pPr marL="171442" indent="-171442">
              <a:lnSpc>
                <a:spcPct val="125000"/>
              </a:lnSpc>
              <a:defRPr sz="2100"/>
            </a:lvl1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6C154D-71C5-4011-B0D8-38881F5DC2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33" y="697795"/>
            <a:ext cx="10989416" cy="90441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Agendatitel</a:t>
            </a:r>
            <a:r>
              <a:rPr lang="de-DE" dirty="0"/>
              <a:t>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BEA3D7-BBC6-4498-A044-3A7218953D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01213" y="6325639"/>
            <a:ext cx="6101587" cy="2632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de-DE" dirty="0"/>
              <a:t>Titel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92790D-AC2D-4370-879F-249BCE23C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| </a:t>
            </a:r>
            <a:fld id="{B8D0532C-327D-44D0-91D9-C41A4A609BF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9081C71-2807-4EFB-A24D-EA01EC2BC5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296864"/>
            <a:ext cx="6434137" cy="25655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 i="1"/>
            </a:lvl1pPr>
          </a:lstStyle>
          <a:p>
            <a:pPr lvl="0"/>
            <a:r>
              <a:rPr lang="de-DE" dirty="0"/>
              <a:t>Präsentationstitel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3464021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5" userDrawn="1">
          <p15:clr>
            <a:srgbClr val="FBAE40"/>
          </p15:clr>
        </p15:guide>
        <p15:guide id="2" orient="horz" pos="129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AFF5E8E6-BFF9-401B-9334-567C8CE0AE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C83B200-8C0E-441C-9433-6755186C0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734" y="1965331"/>
            <a:ext cx="11003492" cy="3362325"/>
          </a:xfrm>
        </p:spPr>
        <p:txBody>
          <a:bodyPr/>
          <a:lstStyle>
            <a:lvl1pPr marL="0" indent="0">
              <a:lnSpc>
                <a:spcPct val="125000"/>
              </a:lnSpc>
              <a:buFont typeface="Arial" panose="020B0604020202020204" pitchFamily="34" charset="0"/>
              <a:buNone/>
              <a:defRPr sz="1600"/>
            </a:lvl1pPr>
            <a:lvl2pPr marL="342884">
              <a:lnSpc>
                <a:spcPct val="125000"/>
              </a:lnSpc>
              <a:defRPr sz="1600"/>
            </a:lvl2pPr>
            <a:lvl3pPr marL="685766">
              <a:lnSpc>
                <a:spcPct val="125000"/>
              </a:lnSpc>
              <a:defRPr sz="1600"/>
            </a:lvl3pPr>
            <a:lvl4pPr marL="1028649">
              <a:lnSpc>
                <a:spcPct val="125000"/>
              </a:lnSpc>
              <a:defRPr sz="1600"/>
            </a:lvl4pPr>
            <a:lvl5pPr marL="1366132">
              <a:lnSpc>
                <a:spcPct val="125000"/>
              </a:lnSpc>
              <a:defRPr sz="1600"/>
            </a:lvl5pPr>
          </a:lstStyle>
          <a:p>
            <a:pPr lvl="0"/>
            <a:r>
              <a:rPr lang="de-DE" dirty="0"/>
              <a:t>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BEA3D7-BBC6-4498-A044-3A7218953D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01213" y="6325279"/>
            <a:ext cx="6101587" cy="2632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de-DE" dirty="0"/>
              <a:t>Titel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92790D-AC2D-4370-879F-249BCE23C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| </a:t>
            </a:r>
            <a:fld id="{B8D0532C-327D-44D0-91D9-C41A4A609BF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84F1C6F-70E7-4186-BCC3-85D09AE03D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33" y="697795"/>
            <a:ext cx="10989416" cy="90441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bearbeiten</a:t>
            </a:r>
            <a:endParaRPr lang="en-GB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32152C81-5B24-4511-8A33-757E97A0DF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296864"/>
            <a:ext cx="6434137" cy="25655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 i="1"/>
            </a:lvl1pPr>
          </a:lstStyle>
          <a:p>
            <a:pPr lvl="0"/>
            <a:r>
              <a:rPr lang="de-DE" dirty="0"/>
              <a:t>Kapitelbezeichnung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5756324-7DF3-4E15-9FB7-00D5262F1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80" r="58181"/>
          <a:stretch/>
        </p:blipFill>
        <p:spPr>
          <a:xfrm>
            <a:off x="1" y="5568036"/>
            <a:ext cx="5619751" cy="128996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EBD520C-5254-4F71-834D-C9A680607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7" r="20481" b="11021"/>
          <a:stretch/>
        </p:blipFill>
        <p:spPr>
          <a:xfrm>
            <a:off x="2209364" y="5705630"/>
            <a:ext cx="2140381" cy="1033839"/>
          </a:xfrm>
          <a:prstGeom prst="rect">
            <a:avLst/>
          </a:prstGeom>
        </p:spPr>
      </p:pic>
      <p:pic>
        <p:nvPicPr>
          <p:cNvPr id="19" name="Bild 18" descr="Logo_KoProj_Ariadne_A4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3" y="6026013"/>
            <a:ext cx="1662472" cy="48273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99EF04B-2BEF-4F31-8621-2525F9791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7" r="20481" b="9564"/>
          <a:stretch/>
        </p:blipFill>
        <p:spPr>
          <a:xfrm>
            <a:off x="2209364" y="5705627"/>
            <a:ext cx="2140381" cy="1050772"/>
          </a:xfrm>
          <a:prstGeom prst="rect">
            <a:avLst/>
          </a:prstGeom>
        </p:spPr>
      </p:pic>
      <p:pic>
        <p:nvPicPr>
          <p:cNvPr id="16" name="Bild 12" descr="Logo_KoProj_Ariadne_A4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3" y="6026013"/>
            <a:ext cx="1662472" cy="482736"/>
          </a:xfrm>
          <a:prstGeom prst="rect">
            <a:avLst/>
          </a:prstGeom>
        </p:spPr>
      </p:pic>
      <p:sp>
        <p:nvSpPr>
          <p:cNvPr id="18" name="Rechteck 17"/>
          <p:cNvSpPr/>
          <p:nvPr userDrawn="1"/>
        </p:nvSpPr>
        <p:spPr>
          <a:xfrm>
            <a:off x="78377" y="5705627"/>
            <a:ext cx="4271368" cy="11523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4" y="5915851"/>
            <a:ext cx="1772470" cy="68679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6" r="13625" b="10223"/>
          <a:stretch/>
        </p:blipFill>
        <p:spPr>
          <a:xfrm>
            <a:off x="2355076" y="5705627"/>
            <a:ext cx="1724505" cy="115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97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8664D52-251C-49BE-802C-C0717FC027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C83B200-8C0E-441C-9433-6755186C0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734" y="1965331"/>
            <a:ext cx="11003492" cy="3362325"/>
          </a:xfrm>
        </p:spPr>
        <p:txBody>
          <a:bodyPr/>
          <a:lstStyle>
            <a:lvl1pPr marL="171442" indent="-171442">
              <a:lnSpc>
                <a:spcPct val="125000"/>
              </a:lnSpc>
              <a:defRPr sz="1600"/>
            </a:lvl1pPr>
            <a:lvl2pPr>
              <a:lnSpc>
                <a:spcPct val="125000"/>
              </a:lnSpc>
              <a:defRPr sz="1600"/>
            </a:lvl2pPr>
            <a:lvl3pPr>
              <a:lnSpc>
                <a:spcPct val="125000"/>
              </a:lnSpc>
              <a:defRPr sz="1600"/>
            </a:lvl3pPr>
            <a:lvl4pPr>
              <a:lnSpc>
                <a:spcPct val="125000"/>
              </a:lnSpc>
              <a:defRPr sz="1600"/>
            </a:lvl4pPr>
            <a:lvl5pPr>
              <a:lnSpc>
                <a:spcPct val="125000"/>
              </a:lnSpc>
              <a:defRPr sz="1600"/>
            </a:lvl5pPr>
          </a:lstStyle>
          <a:p>
            <a:pPr lvl="0"/>
            <a:r>
              <a:rPr lang="de-DE" dirty="0"/>
              <a:t>Aufzählung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BEA3D7-BBC6-4498-A044-3A7218953D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01213" y="6325279"/>
            <a:ext cx="6101587" cy="2632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de-DE" dirty="0"/>
              <a:t>Titel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92790D-AC2D-4370-879F-249BCE23C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| </a:t>
            </a:r>
            <a:fld id="{B8D0532C-327D-44D0-91D9-C41A4A609BF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231CE93-936B-4C3E-9ED8-A82C1987A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33" y="697795"/>
            <a:ext cx="10989416" cy="90441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bearbeiten</a:t>
            </a:r>
            <a:endParaRPr lang="en-GB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88E539A9-620F-43FE-AD60-0F5CB8417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296864"/>
            <a:ext cx="6434137" cy="25655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 i="1"/>
            </a:lvl1pPr>
          </a:lstStyle>
          <a:p>
            <a:pPr lvl="0"/>
            <a:r>
              <a:rPr lang="de-DE" dirty="0"/>
              <a:t>Kapitelbezeichnung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7259E82-76F2-4DD8-971B-13A265C38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99" r="58181"/>
          <a:stretch/>
        </p:blipFill>
        <p:spPr>
          <a:xfrm>
            <a:off x="1" y="5690782"/>
            <a:ext cx="5619751" cy="116721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1052578-7C3F-4543-B50F-8B27FFD58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7" t="9004" r="20481" b="11013"/>
          <a:stretch/>
        </p:blipFill>
        <p:spPr>
          <a:xfrm>
            <a:off x="2209363" y="5810251"/>
            <a:ext cx="2140381" cy="929315"/>
          </a:xfrm>
          <a:prstGeom prst="rect">
            <a:avLst/>
          </a:prstGeom>
        </p:spPr>
      </p:pic>
      <p:pic>
        <p:nvPicPr>
          <p:cNvPr id="11" name="Bild 10" descr="Logo_KoProj_Ariadne_A4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3" y="6026013"/>
            <a:ext cx="1662472" cy="48273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99EF04B-2BEF-4F31-8621-2525F9791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7" r="20481" b="9564"/>
          <a:stretch/>
        </p:blipFill>
        <p:spPr>
          <a:xfrm>
            <a:off x="2209364" y="5705627"/>
            <a:ext cx="2140381" cy="1050772"/>
          </a:xfrm>
          <a:prstGeom prst="rect">
            <a:avLst/>
          </a:prstGeom>
        </p:spPr>
      </p:pic>
      <p:pic>
        <p:nvPicPr>
          <p:cNvPr id="16" name="Bild 12" descr="Logo_KoProj_Ariadne_A4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3" y="6026013"/>
            <a:ext cx="1662472" cy="482736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>
            <a:off x="78377" y="5705627"/>
            <a:ext cx="4271368" cy="11523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4" y="5915851"/>
            <a:ext cx="1772470" cy="68679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6" r="13625" b="10223"/>
          <a:stretch/>
        </p:blipFill>
        <p:spPr>
          <a:xfrm>
            <a:off x="2355076" y="5705627"/>
            <a:ext cx="1724505" cy="115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3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6D21B435-7EA2-421B-9332-834A82C310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2FC46A5-956D-4C75-8633-4B32BD7070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116888" cy="6858000"/>
          </a:xfrm>
          <a:pattFill prst="ltUpDiag">
            <a:fgClr>
              <a:schemeClr val="accent2"/>
            </a:fgClr>
            <a:bgClr>
              <a:schemeClr val="bg1"/>
            </a:bgClr>
          </a:pattFill>
        </p:spPr>
        <p:txBody>
          <a:bodyPr tIns="255600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einfügen</a:t>
            </a:r>
            <a:endParaRPr lang="en-GB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C83B200-8C0E-441C-9433-6755186C0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24900" y="543462"/>
            <a:ext cx="2854325" cy="5394501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400"/>
            </a:lvl1pPr>
          </a:lstStyle>
          <a:p>
            <a:pPr lvl="0"/>
            <a:r>
              <a:rPr lang="de-DE" dirty="0"/>
              <a:t>Bildbeschreibung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BEA3D7-BBC6-4498-A044-3A7218953D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724905" y="6325279"/>
            <a:ext cx="2477897" cy="2632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de-DE" dirty="0"/>
              <a:t>Titel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92790D-AC2D-4370-879F-249BCE23C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| </a:t>
            </a:r>
            <a:fld id="{B8D0532C-327D-44D0-91D9-C41A4A609BFB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1400"/>
            <a:ext cx="562099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2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9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6D21B435-7EA2-421B-9332-834A82C310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2FC46A5-956D-4C75-8633-4B32BD7070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116888" cy="6858000"/>
          </a:xfrm>
          <a:pattFill prst="ltUpDiag">
            <a:fgClr>
              <a:schemeClr val="accent2"/>
            </a:fgClr>
            <a:bgClr>
              <a:schemeClr val="bg1"/>
            </a:bgClr>
          </a:pattFill>
        </p:spPr>
        <p:txBody>
          <a:bodyPr tIns="255600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einfügen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92790D-AC2D-4370-879F-249BCE23C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| </a:t>
            </a:r>
            <a:fld id="{B8D0532C-327D-44D0-91D9-C41A4A609BF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318F5A61-D876-46A3-99E5-E4DDEDBE2C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24900" y="543462"/>
            <a:ext cx="2854325" cy="5394501"/>
          </a:xfrm>
        </p:spPr>
        <p:txBody>
          <a:bodyPr/>
          <a:lstStyle>
            <a:lvl1pPr marL="172792" indent="-172792">
              <a:lnSpc>
                <a:spcPct val="125000"/>
              </a:lnSpc>
              <a:buFontTx/>
              <a:buBlip>
                <a:blip r:embed="rId2"/>
              </a:buBlip>
              <a:defRPr sz="1400"/>
            </a:lvl1pPr>
          </a:lstStyle>
          <a:p>
            <a:pPr lvl="0"/>
            <a:r>
              <a:rPr lang="de-DE" dirty="0"/>
              <a:t>Bildbeschreibung bearbeiten</a:t>
            </a: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CE6D9D43-0592-4C02-89CC-5AD45F9403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724905" y="6325279"/>
            <a:ext cx="2477897" cy="2632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de-DE" dirty="0"/>
              <a:t>Titel</a:t>
            </a:r>
            <a:endParaRPr lang="en-GB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1400"/>
            <a:ext cx="562099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2FC46A5-956D-4C75-8633-4B32BD7070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7998"/>
          </a:xfrm>
          <a:pattFill prst="ltUpDiag">
            <a:fgClr>
              <a:schemeClr val="accent2"/>
            </a:fgClr>
            <a:bgClr>
              <a:schemeClr val="bg1"/>
            </a:bgClr>
          </a:pattFill>
        </p:spPr>
        <p:txBody>
          <a:bodyPr tIns="255600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einfügen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92790D-AC2D-4370-879F-249BCE23C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| </a:t>
            </a:r>
            <a:fld id="{B8D0532C-327D-44D0-91D9-C41A4A609BF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9858E3D3-3064-472C-9041-BACFA0939B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724905" y="6325279"/>
            <a:ext cx="2477897" cy="2632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de-DE" dirty="0"/>
              <a:t>Titel</a:t>
            </a:r>
            <a:endParaRPr lang="en-GB" dirty="0"/>
          </a:p>
        </p:txBody>
      </p:sp>
      <p:sp>
        <p:nvSpPr>
          <p:cNvPr id="6" name="SmartArt-Platzhalter 9">
            <a:extLst>
              <a:ext uri="{FF2B5EF4-FFF2-40B4-BE49-F238E27FC236}">
                <a16:creationId xmlns:a16="http://schemas.microsoft.com/office/drawing/2014/main" id="{F562BA50-A988-437A-A530-4B7BBB59337F}"/>
              </a:ext>
            </a:extLst>
          </p:cNvPr>
          <p:cNvSpPr>
            <a:spLocks noGrp="1"/>
          </p:cNvSpPr>
          <p:nvPr>
            <p:ph type="dgm" sz="quarter" idx="16" hasCustomPrompt="1"/>
          </p:nvPr>
        </p:nvSpPr>
        <p:spPr>
          <a:xfrm>
            <a:off x="-2227" y="5691600"/>
            <a:ext cx="5620800" cy="1166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pic>
        <p:nvPicPr>
          <p:cNvPr id="7" name="Bild 6" descr="Logo_KoProj_Ariadne_A4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3" y="6026013"/>
            <a:ext cx="1662472" cy="482736"/>
          </a:xfrm>
          <a:prstGeom prst="rect">
            <a:avLst/>
          </a:prstGeom>
        </p:spPr>
      </p:pic>
      <p:pic>
        <p:nvPicPr>
          <p:cNvPr id="8" name="Bild 9" descr="Logo_KoProj_Ariadne_A4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3" y="6026013"/>
            <a:ext cx="1662472" cy="4827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99EF04B-2BEF-4F31-8621-2525F9791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7" r="20481" b="9564"/>
          <a:stretch/>
        </p:blipFill>
        <p:spPr>
          <a:xfrm>
            <a:off x="2209364" y="5705627"/>
            <a:ext cx="2140381" cy="1050772"/>
          </a:xfrm>
          <a:prstGeom prst="rect">
            <a:avLst/>
          </a:prstGeom>
        </p:spPr>
      </p:pic>
      <p:pic>
        <p:nvPicPr>
          <p:cNvPr id="11" name="Bild 12" descr="Logo_KoProj_Ariadne_A4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3" y="6026013"/>
            <a:ext cx="1662472" cy="482736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78377" y="5705627"/>
            <a:ext cx="4271368" cy="11523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4" y="5915851"/>
            <a:ext cx="1772470" cy="68679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6" r="13625" b="10223"/>
          <a:stretch/>
        </p:blipFill>
        <p:spPr>
          <a:xfrm>
            <a:off x="2355076" y="5705627"/>
            <a:ext cx="1724505" cy="115237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1400"/>
            <a:ext cx="562099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7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trenner Aria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7A86139-506A-42F4-A14F-0E4CEF9911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7"/>
          <a:stretch/>
        </p:blipFill>
        <p:spPr>
          <a:xfrm>
            <a:off x="0" y="0"/>
            <a:ext cx="12192000" cy="66068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8D8CE9-8E69-481B-83A3-83940C53C0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9207" y="1709132"/>
            <a:ext cx="7490023" cy="1381125"/>
          </a:xfrm>
        </p:spPr>
        <p:txBody>
          <a:bodyPr anchor="t"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Kapitel-Headline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F3EF3B-BCB9-4E5B-A0F6-EFDB947717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79" y="1101441"/>
            <a:ext cx="7490023" cy="494101"/>
          </a:xfrm>
        </p:spPr>
        <p:txBody>
          <a:bodyPr/>
          <a:lstStyle>
            <a:lvl1pPr marL="0" indent="0" algn="l">
              <a:buNone/>
              <a:defRPr sz="1200" i="1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de-DE" dirty="0"/>
              <a:t>Kapitel-Nummer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2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Kapiteltrenner Aria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E88293B-16A4-473A-9ED5-89B5D0B1A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7"/>
          <a:stretch/>
        </p:blipFill>
        <p:spPr>
          <a:xfrm>
            <a:off x="0" y="0"/>
            <a:ext cx="12192000" cy="66068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8D8CE9-8E69-481B-83A3-83940C53C0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9207" y="1709132"/>
            <a:ext cx="7490023" cy="1381125"/>
          </a:xfrm>
        </p:spPr>
        <p:txBody>
          <a:bodyPr anchor="t"/>
          <a:lstStyle>
            <a:lvl1pPr algn="l">
              <a:lnSpc>
                <a:spcPct val="100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Kapitel-Headline und CD-Elemente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F3EF3B-BCB9-4E5B-A0F6-EFDB947717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79" y="1101441"/>
            <a:ext cx="7490023" cy="494101"/>
          </a:xfrm>
        </p:spPr>
        <p:txBody>
          <a:bodyPr/>
          <a:lstStyle>
            <a:lvl1pPr marL="0" indent="0" algn="l">
              <a:buNone/>
              <a:defRPr sz="1200" i="1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de-DE" dirty="0"/>
              <a:t>Kapitel-Nummer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036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A0507FB-D3F4-4241-8648-5EC43AA1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68" y="758502"/>
            <a:ext cx="10989416" cy="9044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1FC228-60A5-451D-AD89-4312E6B98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868" y="1702344"/>
            <a:ext cx="10989416" cy="3870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EFF3E-2E38-4E00-9CAA-009B3DE0F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0541" y="6325798"/>
            <a:ext cx="6101587" cy="2632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2"/>
                </a:solidFill>
                <a:latin typeface="Gudea" pitchFamily="50" charset="0"/>
              </a:defRPr>
            </a:lvl1pPr>
          </a:lstStyle>
          <a:p>
            <a:r>
              <a:rPr lang="de-DE" dirty="0"/>
              <a:t>Titel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68E809-34B5-4D57-95D9-0131203E6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2897" y="6325798"/>
            <a:ext cx="410481" cy="2632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  <a:latin typeface="Gudea" pitchFamily="50" charset="0"/>
              </a:defRPr>
            </a:lvl1pPr>
          </a:lstStyle>
          <a:p>
            <a:r>
              <a:rPr lang="en-GB" dirty="0"/>
              <a:t>| </a:t>
            </a:r>
            <a:fld id="{B8D0532C-327D-44D0-91D9-C41A4A609BFB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99EF04B-2BEF-4F31-8621-2525F9791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7" r="20481" b="9564"/>
          <a:stretch/>
        </p:blipFill>
        <p:spPr>
          <a:xfrm>
            <a:off x="2209364" y="5705627"/>
            <a:ext cx="2140381" cy="1050772"/>
          </a:xfrm>
          <a:prstGeom prst="rect">
            <a:avLst/>
          </a:prstGeom>
        </p:spPr>
      </p:pic>
      <p:pic>
        <p:nvPicPr>
          <p:cNvPr id="13" name="Bild 12" descr="Logo_KoProj_Ariadne_A4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3" y="6026013"/>
            <a:ext cx="1662472" cy="482736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78377" y="5705627"/>
            <a:ext cx="4271368" cy="11523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4" y="5820355"/>
            <a:ext cx="2018924" cy="78229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EBD520C-5254-4F71-834D-C9A680607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7" r="20481" b="11021"/>
          <a:stretch/>
        </p:blipFill>
        <p:spPr>
          <a:xfrm>
            <a:off x="2209364" y="5705630"/>
            <a:ext cx="2140381" cy="1033839"/>
          </a:xfrm>
          <a:prstGeom prst="rect">
            <a:avLst/>
          </a:prstGeom>
        </p:spPr>
      </p:pic>
      <p:pic>
        <p:nvPicPr>
          <p:cNvPr id="19" name="Bild 18" descr="Logo_KoProj_Ariadne_A4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3" y="6026013"/>
            <a:ext cx="1662472" cy="48273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99EF04B-2BEF-4F31-8621-2525F9791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7" r="20481" b="9564"/>
          <a:stretch/>
        </p:blipFill>
        <p:spPr>
          <a:xfrm>
            <a:off x="2209364" y="5705627"/>
            <a:ext cx="2140381" cy="1050772"/>
          </a:xfrm>
          <a:prstGeom prst="rect">
            <a:avLst/>
          </a:prstGeom>
        </p:spPr>
      </p:pic>
      <p:pic>
        <p:nvPicPr>
          <p:cNvPr id="21" name="Bild 12" descr="Logo_KoProj_Ariadne_A4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3" y="6026013"/>
            <a:ext cx="1662472" cy="482736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>
          <a:xfrm>
            <a:off x="78377" y="5705627"/>
            <a:ext cx="4271368" cy="11523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4" y="5915851"/>
            <a:ext cx="1772470" cy="68679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6" r="13625" b="10223"/>
          <a:stretch/>
        </p:blipFill>
        <p:spPr>
          <a:xfrm>
            <a:off x="2355076" y="5705627"/>
            <a:ext cx="1724505" cy="115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1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2" r:id="rId4"/>
    <p:sldLayoutId id="2147483661" r:id="rId5"/>
    <p:sldLayoutId id="2147483663" r:id="rId6"/>
    <p:sldLayoutId id="2147483664" r:id="rId7"/>
    <p:sldLayoutId id="2147483668" r:id="rId8"/>
    <p:sldLayoutId id="2147483671" r:id="rId9"/>
    <p:sldLayoutId id="2147483667" r:id="rId10"/>
    <p:sldLayoutId id="2147483650" r:id="rId11"/>
    <p:sldLayoutId id="2147483666" r:id="rId12"/>
    <p:sldLayoutId id="2147483670" r:id="rId13"/>
    <p:sldLayoutId id="2147483669" r:id="rId14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tx2"/>
          </a:solidFill>
          <a:latin typeface="Gudea" pitchFamily="50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125000"/>
        </a:lnSpc>
        <a:spcBef>
          <a:spcPts val="0"/>
        </a:spcBef>
        <a:spcAft>
          <a:spcPts val="900"/>
        </a:spcAft>
        <a:buFontTx/>
        <a:buBlip>
          <a:blip r:embed="rId22"/>
        </a:buBlip>
        <a:defRPr sz="1600" kern="1200">
          <a:solidFill>
            <a:schemeClr val="tx2"/>
          </a:solidFill>
          <a:latin typeface="Gudea" pitchFamily="50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125000"/>
        </a:lnSpc>
        <a:spcBef>
          <a:spcPts val="0"/>
        </a:spcBef>
        <a:spcAft>
          <a:spcPts val="900"/>
        </a:spcAft>
        <a:buFontTx/>
        <a:buBlip>
          <a:blip r:embed="rId22"/>
        </a:buBlip>
        <a:defRPr sz="1600" kern="1200">
          <a:solidFill>
            <a:schemeClr val="tx2"/>
          </a:solidFill>
          <a:latin typeface="Gudea" pitchFamily="50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125000"/>
        </a:lnSpc>
        <a:spcBef>
          <a:spcPts val="0"/>
        </a:spcBef>
        <a:spcAft>
          <a:spcPts val="900"/>
        </a:spcAft>
        <a:buFontTx/>
        <a:buBlip>
          <a:blip r:embed="rId22"/>
        </a:buBlip>
        <a:defRPr sz="1600" kern="1200">
          <a:solidFill>
            <a:schemeClr val="tx2"/>
          </a:solidFill>
          <a:latin typeface="Gudea" pitchFamily="50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125000"/>
        </a:lnSpc>
        <a:spcBef>
          <a:spcPts val="0"/>
        </a:spcBef>
        <a:spcAft>
          <a:spcPts val="900"/>
        </a:spcAft>
        <a:buFontTx/>
        <a:buBlip>
          <a:blip r:embed="rId22"/>
        </a:buBlip>
        <a:defRPr sz="1600" kern="1200">
          <a:solidFill>
            <a:schemeClr val="tx2"/>
          </a:solidFill>
          <a:latin typeface="Gudea" pitchFamily="50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125000"/>
        </a:lnSpc>
        <a:spcBef>
          <a:spcPts val="0"/>
        </a:spcBef>
        <a:spcAft>
          <a:spcPts val="900"/>
        </a:spcAft>
        <a:buFontTx/>
        <a:buBlip>
          <a:blip r:embed="rId22"/>
        </a:buBlip>
        <a:defRPr sz="1600" kern="1200">
          <a:solidFill>
            <a:schemeClr val="tx2"/>
          </a:solidFill>
          <a:latin typeface="Gudea" pitchFamily="50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89207" y="1173114"/>
            <a:ext cx="7490023" cy="1381125"/>
          </a:xfrm>
        </p:spPr>
        <p:txBody>
          <a:bodyPr/>
          <a:lstStyle/>
          <a:p>
            <a:r>
              <a:rPr lang="de-DE" dirty="0"/>
              <a:t>Das Wärme- und Wohnen-panel zur </a:t>
            </a:r>
            <a:r>
              <a:rPr lang="de-DE" dirty="0" err="1"/>
              <a:t>analyse</a:t>
            </a:r>
            <a:r>
              <a:rPr lang="de-DE" dirty="0"/>
              <a:t> des </a:t>
            </a:r>
            <a:r>
              <a:rPr lang="de-DE" dirty="0" err="1"/>
              <a:t>wärmesektors</a:t>
            </a:r>
            <a:r>
              <a:rPr lang="de-DE" dirty="0"/>
              <a:t/>
            </a:r>
            <a:br>
              <a:rPr lang="de-DE" dirty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>RWI – Leibniz-Institut für Wirtschaftsforschung &amp; Potsdam-Institut für Klimafolgenforschung (PIK)</a:t>
            </a:r>
            <a:br>
              <a:rPr lang="de-DE" sz="1800" dirty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>Prof. Dr. Manuel Frondel, RWI und Ruhr-Universität Bochum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9879" y="523372"/>
            <a:ext cx="7490023" cy="49410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21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C80502-D063-47FB-A557-2E8EF4FC7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| </a:t>
            </a:r>
            <a:fld id="{B8D0532C-327D-44D0-91D9-C41A4A609BF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D18723-9087-46AE-8057-C2E9E73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214323"/>
            <a:ext cx="10989416" cy="904410"/>
          </a:xfrm>
        </p:spPr>
        <p:txBody>
          <a:bodyPr/>
          <a:lstStyle/>
          <a:p>
            <a:r>
              <a:rPr lang="de-DE" dirty="0" err="1"/>
              <a:t>ergebnisse</a:t>
            </a:r>
            <a:r>
              <a:rPr lang="de-DE" dirty="0"/>
              <a:t>: wahrgenommene </a:t>
            </a:r>
            <a:r>
              <a:rPr lang="de-DE" dirty="0" err="1"/>
              <a:t>effektivität</a:t>
            </a:r>
            <a:r>
              <a:rPr lang="de-DE" dirty="0"/>
              <a:t> der politikmaßnahmen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7D7C7D-76CE-4A21-AD64-536FDF5F2386}"/>
              </a:ext>
            </a:extLst>
          </p:cNvPr>
          <p:cNvSpPr txBox="1"/>
          <p:nvPr/>
        </p:nvSpPr>
        <p:spPr>
          <a:xfrm>
            <a:off x="454643" y="4351180"/>
            <a:ext cx="524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(a) Einschätzung der Effektivität der umgesetzten Maßnahmen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48FF34-1110-4E49-837B-97E882324459}"/>
              </a:ext>
            </a:extLst>
          </p:cNvPr>
          <p:cNvSpPr txBox="1"/>
          <p:nvPr/>
        </p:nvSpPr>
        <p:spPr>
          <a:xfrm>
            <a:off x="5486407" y="4331099"/>
            <a:ext cx="593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(b)  Einschätzung der Effektivität diskutierter Maßnahmen</a:t>
            </a: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BF2111A5-1CB7-46C2-8E47-28867F609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01213" y="6325279"/>
            <a:ext cx="6101587" cy="263236"/>
          </a:xfrm>
        </p:spPr>
        <p:txBody>
          <a:bodyPr/>
          <a:lstStyle/>
          <a:p>
            <a:r>
              <a:rPr lang="de-DE" dirty="0"/>
              <a:t>Das Wärme- und Wohnen-Panel</a:t>
            </a:r>
            <a:endParaRPr lang="en-GB" dirty="0"/>
          </a:p>
          <a:p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12B99FC-988D-D226-A377-DE32D9611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1" y="636660"/>
            <a:ext cx="4905143" cy="356737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D1483D2-93FD-0C0E-2741-E72632F7D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72" y="647170"/>
            <a:ext cx="4905142" cy="356737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6E41EFE-5528-3439-1380-6E956DD47548}"/>
              </a:ext>
            </a:extLst>
          </p:cNvPr>
          <p:cNvSpPr txBox="1"/>
          <p:nvPr/>
        </p:nvSpPr>
        <p:spPr>
          <a:xfrm>
            <a:off x="0" y="4670220"/>
            <a:ext cx="11022451" cy="79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25" lvl="1" indent="-171442" defTabSz="685766">
              <a:lnSpc>
                <a:spcPct val="125000"/>
              </a:lnSpc>
              <a:spcAft>
                <a:spcPts val="900"/>
              </a:spcAft>
              <a:buBlip>
                <a:blip r:embed="rId5"/>
              </a:buBlip>
            </a:pPr>
            <a:r>
              <a:rPr lang="de-DE" sz="1600" dirty="0">
                <a:solidFill>
                  <a:schemeClr val="tx2"/>
                </a:solidFill>
                <a:latin typeface="Gudea" panose="020B0604020202020204" charset="0"/>
              </a:rPr>
              <a:t>Bestehende Politikmaßnahmen werden von der Mehrheit der Befragten als effektiv angesehen</a:t>
            </a:r>
          </a:p>
          <a:p>
            <a:pPr marL="514325" lvl="1" indent="-171442" defTabSz="685766">
              <a:lnSpc>
                <a:spcPct val="125000"/>
              </a:lnSpc>
              <a:spcAft>
                <a:spcPts val="900"/>
              </a:spcAft>
              <a:buBlip>
                <a:blip r:embed="rId5"/>
              </a:buBlip>
            </a:pPr>
            <a:r>
              <a:rPr lang="de-DE" sz="1600" dirty="0">
                <a:solidFill>
                  <a:schemeClr val="tx2"/>
                </a:solidFill>
                <a:latin typeface="Gudea" pitchFamily="50" charset="0"/>
              </a:rPr>
              <a:t>Eine Gebäudeklimaabgabe und ein Einbauverbot für Gaskessel werden als weniger effektiv angesehen</a:t>
            </a:r>
            <a:endParaRPr lang="en-US" sz="1600" dirty="0">
              <a:solidFill>
                <a:schemeClr val="tx2"/>
              </a:solidFill>
              <a:latin typeface="Gude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3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2ABC5F9-E932-4556-B86E-51B063EFF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9130" y="5039699"/>
            <a:ext cx="6612262" cy="1189117"/>
          </a:xfrm>
        </p:spPr>
        <p:txBody>
          <a:bodyPr/>
          <a:lstStyle/>
          <a:p>
            <a:r>
              <a:rPr lang="de-DE" dirty="0"/>
              <a:t>Fast 60% der Befragten fühlen sich überhaupt nicht oder eher nicht über die CO</a:t>
            </a:r>
            <a:r>
              <a:rPr lang="de-DE" baseline="-25000" dirty="0"/>
              <a:t>2</a:t>
            </a:r>
            <a:r>
              <a:rPr lang="de-DE" dirty="0"/>
              <a:t>-Bepreisung informiert</a:t>
            </a:r>
          </a:p>
          <a:p>
            <a:r>
              <a:rPr lang="de-DE" dirty="0"/>
              <a:t>Aufteilung der Mehrkosten der CO</a:t>
            </a:r>
            <a:r>
              <a:rPr lang="de-DE" baseline="-25000" dirty="0"/>
              <a:t>2</a:t>
            </a:r>
            <a:r>
              <a:rPr lang="de-DE" dirty="0"/>
              <a:t>-Bepreisung zwischen Mietern und Vermietern nach Bausubstanz am beliebtesten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C80502-D063-47FB-A557-2E8EF4FC7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| </a:t>
            </a:r>
            <a:fld id="{B8D0532C-327D-44D0-91D9-C41A4A609BF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D18723-9087-46AE-8057-C2E9E73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08" y="119728"/>
            <a:ext cx="10989416" cy="904410"/>
          </a:xfrm>
        </p:spPr>
        <p:txBody>
          <a:bodyPr/>
          <a:lstStyle/>
          <a:p>
            <a:r>
              <a:rPr lang="de-DE" dirty="0" err="1"/>
              <a:t>ergebnisse</a:t>
            </a:r>
            <a:r>
              <a:rPr lang="de-DE" dirty="0"/>
              <a:t>: co</a:t>
            </a:r>
            <a:r>
              <a:rPr lang="de-DE" baseline="-25000" dirty="0"/>
              <a:t>2</a:t>
            </a:r>
            <a:r>
              <a:rPr lang="de-DE" dirty="0"/>
              <a:t>-Bepreisung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7D7C7D-76CE-4A21-AD64-536FDF5F2386}"/>
              </a:ext>
            </a:extLst>
          </p:cNvPr>
          <p:cNvSpPr txBox="1"/>
          <p:nvPr/>
        </p:nvSpPr>
        <p:spPr>
          <a:xfrm>
            <a:off x="429695" y="4747250"/>
            <a:ext cx="524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(a) Informiertheit über aktuelle CO</a:t>
            </a:r>
            <a:r>
              <a:rPr lang="de-DE" sz="1200" b="1" baseline="-25000" dirty="0">
                <a:solidFill>
                  <a:schemeClr val="tx2"/>
                </a:solidFill>
                <a:latin typeface="Gudea" pitchFamily="50" charset="0"/>
              </a:rPr>
              <a:t>2</a:t>
            </a:r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-Bepreisung</a:t>
            </a: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BF2111A5-1CB7-46C2-8E47-28867F609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01213" y="6325279"/>
            <a:ext cx="6101587" cy="263236"/>
          </a:xfrm>
        </p:spPr>
        <p:txBody>
          <a:bodyPr/>
          <a:lstStyle/>
          <a:p>
            <a:r>
              <a:rPr lang="de-DE" dirty="0"/>
              <a:t>Das Wärme- und Wohnen-Panel</a:t>
            </a:r>
            <a:endParaRPr lang="en-GB" dirty="0"/>
          </a:p>
          <a:p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5B6BD62-BD46-4A0A-AA15-6FBC09F76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5" y="510138"/>
            <a:ext cx="5550160" cy="403648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453AF22-C6E5-401A-A3B8-EAB10FD90B58}"/>
              </a:ext>
            </a:extLst>
          </p:cNvPr>
          <p:cNvGrpSpPr/>
          <p:nvPr/>
        </p:nvGrpSpPr>
        <p:grpSpPr>
          <a:xfrm>
            <a:off x="6070440" y="468091"/>
            <a:ext cx="5940049" cy="4459696"/>
            <a:chOff x="6070440" y="1025136"/>
            <a:chExt cx="5940049" cy="4459696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C82E16-8239-40D2-8BD4-249552354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440" y="1025136"/>
              <a:ext cx="5940049" cy="4036480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DEF2C87-CAE6-45B2-A1B4-C113ADCE275D}"/>
                </a:ext>
              </a:extLst>
            </p:cNvPr>
            <p:cNvSpPr txBox="1"/>
            <p:nvPr/>
          </p:nvSpPr>
          <p:spPr>
            <a:xfrm>
              <a:off x="6181006" y="5207833"/>
              <a:ext cx="56003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chemeClr val="tx2"/>
                  </a:solidFill>
                  <a:latin typeface="Gudea" pitchFamily="50" charset="0"/>
                </a:rPr>
                <a:t>(b) Zustimmung zu Aufteilungsvarianten der Mehrkosten der CO</a:t>
              </a:r>
              <a:r>
                <a:rPr lang="de-DE" sz="1200" b="1" baseline="-25000" dirty="0">
                  <a:solidFill>
                    <a:schemeClr val="tx2"/>
                  </a:solidFill>
                  <a:latin typeface="Gudea" pitchFamily="50" charset="0"/>
                </a:rPr>
                <a:t>2</a:t>
              </a:r>
              <a:r>
                <a:rPr lang="de-DE" sz="1200" b="1" dirty="0">
                  <a:solidFill>
                    <a:schemeClr val="tx2"/>
                  </a:solidFill>
                  <a:latin typeface="Gudea" pitchFamily="50" charset="0"/>
                </a:rPr>
                <a:t>-Bepreisung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98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2ABC5F9-E932-4556-B86E-51B063EFF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45875" y="5192305"/>
            <a:ext cx="6612262" cy="904410"/>
          </a:xfrm>
        </p:spPr>
        <p:txBody>
          <a:bodyPr/>
          <a:lstStyle/>
          <a:p>
            <a:r>
              <a:rPr lang="de-DE" dirty="0"/>
              <a:t>Akzeptanz und Einschätzung der Effektivität von verschiedenen Preisniveaus und von Informationen zu Einnahmenverwendung nahezu unberührt (z. B. Akzeptanz bei ca. 40%)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C80502-D063-47FB-A557-2E8EF4FC7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| </a:t>
            </a:r>
            <a:fld id="{B8D0532C-327D-44D0-91D9-C41A4A609BF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D18723-9087-46AE-8057-C2E9E73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222784"/>
            <a:ext cx="10989416" cy="904410"/>
          </a:xfrm>
        </p:spPr>
        <p:txBody>
          <a:bodyPr/>
          <a:lstStyle/>
          <a:p>
            <a:r>
              <a:rPr lang="de-DE" dirty="0" err="1"/>
              <a:t>ergebnisse</a:t>
            </a:r>
            <a:r>
              <a:rPr lang="de-DE" dirty="0"/>
              <a:t>: </a:t>
            </a:r>
            <a:r>
              <a:rPr lang="de-DE" dirty="0" err="1"/>
              <a:t>wahrnehmung</a:t>
            </a:r>
            <a:r>
              <a:rPr lang="de-DE" dirty="0"/>
              <a:t> und </a:t>
            </a:r>
            <a:r>
              <a:rPr lang="de-DE" dirty="0" err="1"/>
              <a:t>akzeptanz</a:t>
            </a:r>
            <a:r>
              <a:rPr lang="de-DE" dirty="0"/>
              <a:t> der co</a:t>
            </a:r>
            <a:r>
              <a:rPr lang="de-DE" baseline="-25000" dirty="0"/>
              <a:t>2</a:t>
            </a:r>
            <a:r>
              <a:rPr lang="de-DE" dirty="0"/>
              <a:t>-Bepreisung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7D7C7D-76CE-4A21-AD64-536FDF5F2386}"/>
              </a:ext>
            </a:extLst>
          </p:cNvPr>
          <p:cNvSpPr txBox="1"/>
          <p:nvPr/>
        </p:nvSpPr>
        <p:spPr>
          <a:xfrm>
            <a:off x="394070" y="4849756"/>
            <a:ext cx="524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(a) Einschätzung der CO</a:t>
            </a:r>
            <a:r>
              <a:rPr lang="de-DE" sz="1200" b="1" baseline="-25000" dirty="0">
                <a:solidFill>
                  <a:schemeClr val="tx2"/>
                </a:solidFill>
                <a:latin typeface="Gudea" pitchFamily="50" charset="0"/>
              </a:rPr>
              <a:t>2</a:t>
            </a:r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-Bepreisung in Abhängigkeit der Preishöhe</a:t>
            </a: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BF2111A5-1CB7-46C2-8E47-28867F609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01213" y="6325279"/>
            <a:ext cx="6101587" cy="263236"/>
          </a:xfrm>
        </p:spPr>
        <p:txBody>
          <a:bodyPr/>
          <a:lstStyle/>
          <a:p>
            <a:r>
              <a:rPr lang="de-DE" dirty="0"/>
              <a:t>Das Wärme- und Wohnen-Panel</a:t>
            </a:r>
            <a:endParaRPr lang="en-GB" dirty="0"/>
          </a:p>
          <a:p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959E66-CC13-C686-4377-697C9C8B7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1" y="692631"/>
            <a:ext cx="5550160" cy="403648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5977B23-A9D3-06DF-1BC1-84633147E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42" y="667804"/>
            <a:ext cx="5550160" cy="403648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1272AA5-0517-2BAE-31E8-4F83DE9BDD85}"/>
              </a:ext>
            </a:extLst>
          </p:cNvPr>
          <p:cNvSpPr txBox="1"/>
          <p:nvPr/>
        </p:nvSpPr>
        <p:spPr>
          <a:xfrm>
            <a:off x="6096000" y="4827258"/>
            <a:ext cx="5362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(b) Einschätzung der CO</a:t>
            </a:r>
            <a:r>
              <a:rPr lang="de-DE" sz="1200" b="1" baseline="-25000" dirty="0">
                <a:solidFill>
                  <a:schemeClr val="tx2"/>
                </a:solidFill>
                <a:latin typeface="Gudea" pitchFamily="50" charset="0"/>
              </a:rPr>
              <a:t>2</a:t>
            </a:r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-Bepreisung nach Informationen zur Rückverteilung</a:t>
            </a:r>
          </a:p>
        </p:txBody>
      </p:sp>
    </p:spTree>
    <p:extLst>
      <p:ext uri="{BB962C8B-B14F-4D97-AF65-F5344CB8AC3E}">
        <p14:creationId xmlns:p14="http://schemas.microsoft.com/office/powerpoint/2010/main" val="190422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2ABC5F9-E932-4556-B86E-51B063EFF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3495" y="1602205"/>
            <a:ext cx="5514642" cy="4208265"/>
          </a:xfrm>
        </p:spPr>
        <p:txBody>
          <a:bodyPr/>
          <a:lstStyle/>
          <a:p>
            <a:r>
              <a:rPr lang="de-DE" dirty="0"/>
              <a:t>Bereits im Sommer 2021: Hohe Zustimmung, dass Energiekosten hoch sind und steigen werden.</a:t>
            </a:r>
          </a:p>
          <a:p>
            <a:r>
              <a:rPr lang="de-DE" dirty="0"/>
              <a:t>Mietende sind häufiger als in Eigentum Wohnende der Meinung, dass energetische Modernisierungsmaßnahmen den Heizenergieverbrauch senken.</a:t>
            </a:r>
          </a:p>
          <a:p>
            <a:pPr lvl="1"/>
            <a:r>
              <a:rPr lang="de-DE" dirty="0"/>
              <a:t>Mögliche Unterschätzung des Energieeinsparungspotenzials von Modernisierungsmaßnahmen durch in Eigentum Wohnende?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C80502-D063-47FB-A557-2E8EF4FC7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| </a:t>
            </a:r>
            <a:fld id="{B8D0532C-327D-44D0-91D9-C41A4A609BF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D18723-9087-46AE-8057-C2E9E73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58" y="210907"/>
            <a:ext cx="10989416" cy="904410"/>
          </a:xfrm>
        </p:spPr>
        <p:txBody>
          <a:bodyPr/>
          <a:lstStyle/>
          <a:p>
            <a:r>
              <a:rPr lang="de-DE" dirty="0" err="1"/>
              <a:t>ergebnisse</a:t>
            </a:r>
            <a:r>
              <a:rPr lang="de-DE" dirty="0"/>
              <a:t>: </a:t>
            </a:r>
            <a:r>
              <a:rPr lang="de-DE" dirty="0" err="1"/>
              <a:t>meinung</a:t>
            </a:r>
            <a:r>
              <a:rPr lang="de-DE" dirty="0"/>
              <a:t> zu </a:t>
            </a:r>
            <a:r>
              <a:rPr lang="de-DE" dirty="0" err="1"/>
              <a:t>energiekostenentwicklung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7D7C7D-76CE-4A21-AD64-536FDF5F2386}"/>
              </a:ext>
            </a:extLst>
          </p:cNvPr>
          <p:cNvSpPr txBox="1"/>
          <p:nvPr/>
        </p:nvSpPr>
        <p:spPr>
          <a:xfrm>
            <a:off x="264640" y="4377793"/>
            <a:ext cx="5514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Zustimmung von Mietenden und in Eigentum Wohnenden zu Aussagen von Energiekosten und Modernisierung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AFB6DF78-A551-436F-B51D-C315F402C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01213" y="6325279"/>
            <a:ext cx="6101587" cy="263236"/>
          </a:xfrm>
        </p:spPr>
        <p:txBody>
          <a:bodyPr/>
          <a:lstStyle/>
          <a:p>
            <a:r>
              <a:rPr lang="de-DE" dirty="0"/>
              <a:t>Das Wärme- und Wohnen-Panel</a:t>
            </a:r>
            <a:endParaRPr lang="en-GB" dirty="0"/>
          </a:p>
          <a:p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4034CD-516E-7200-E659-CAD09907C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8" y="691668"/>
            <a:ext cx="4905142" cy="35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3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6BF0BB9-A5BA-423D-AD3A-D5A5F7D08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657" y="651242"/>
            <a:ext cx="10534433" cy="4034777"/>
          </a:xfrm>
        </p:spPr>
        <p:txBody>
          <a:bodyPr/>
          <a:lstStyle/>
          <a:p>
            <a:r>
              <a:rPr lang="de-DE" b="1" dirty="0"/>
              <a:t>Laufzeit: 29. September bis 26. Oktober 2022</a:t>
            </a:r>
          </a:p>
          <a:p>
            <a:pPr lvl="1"/>
            <a:r>
              <a:rPr lang="de-DE" dirty="0"/>
              <a:t>Möglichst großer Anteil an Haushalten aus 1. Panelerhebung</a:t>
            </a:r>
          </a:p>
          <a:p>
            <a:pPr lvl="1"/>
            <a:r>
              <a:rPr lang="de-DE" dirty="0"/>
              <a:t>Ist-Zustand des Gebäudes/Wohnung für neue Teilnehmende</a:t>
            </a:r>
          </a:p>
          <a:p>
            <a:pPr lvl="1"/>
            <a:r>
              <a:rPr lang="de-DE" dirty="0"/>
              <a:t>Heizkosten und Modernisierungstätigkeit (Panelfragen)</a:t>
            </a:r>
          </a:p>
          <a:p>
            <a:pPr lvl="1"/>
            <a:r>
              <a:rPr lang="de-DE" dirty="0"/>
              <a:t>Hemmnisse (organisatorisch vs. finanziell) und Einschätzungen von energetischen Sanierungen</a:t>
            </a:r>
          </a:p>
          <a:p>
            <a:pPr lvl="1"/>
            <a:r>
              <a:rPr lang="de-DE" dirty="0"/>
              <a:t>Reaktion der Haushalte auf den Gaspreisschock</a:t>
            </a:r>
          </a:p>
          <a:p>
            <a:pPr lvl="2"/>
            <a:r>
              <a:rPr lang="de-DE" dirty="0"/>
              <a:t>Bereitschaft der Haushalte, ihr Heizverhalten diesen Winter zu ändern</a:t>
            </a:r>
          </a:p>
          <a:p>
            <a:pPr lvl="2"/>
            <a:r>
              <a:rPr lang="de-DE" dirty="0"/>
              <a:t>Experimentelle Untersuchung einer „optimalen“ Einsparprämie</a:t>
            </a:r>
          </a:p>
          <a:p>
            <a:pPr lvl="1"/>
            <a:r>
              <a:rPr lang="de-DE" dirty="0"/>
              <a:t>Langfristige Energiekostenerwartung (bis 2030)</a:t>
            </a:r>
          </a:p>
          <a:p>
            <a:pPr lvl="2"/>
            <a:r>
              <a:rPr lang="de-DE" dirty="0"/>
              <a:t>Wie beeinflusst aktuelle Lage die Energiekostenerwartung?</a:t>
            </a:r>
          </a:p>
          <a:p>
            <a:pPr lvl="2"/>
            <a:r>
              <a:rPr lang="de-DE" dirty="0"/>
              <a:t>Welche Rolle spielen Energiekostenerwartungen für die Durchführung energetischer Sanierungen?</a:t>
            </a:r>
          </a:p>
          <a:p>
            <a:pPr lvl="3"/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101F51-2FC0-41CB-A982-A18DEAB6A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Das Wärme- und Wohnen-Panel</a:t>
            </a:r>
            <a:endParaRPr lang="en-GB" dirty="0"/>
          </a:p>
          <a:p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A2D8EA-1F40-4EAB-BC98-48B188CEC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| </a:t>
            </a:r>
            <a:fld id="{B8D0532C-327D-44D0-91D9-C41A4A609BF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42AAAC-9B67-49BF-B317-43E2E6120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163403"/>
            <a:ext cx="10989416" cy="667870"/>
          </a:xfrm>
        </p:spPr>
        <p:txBody>
          <a:bodyPr/>
          <a:lstStyle/>
          <a:p>
            <a:r>
              <a:rPr lang="de-DE" dirty="0"/>
              <a:t>2. Erhebung des wärme- und Wohnen-Panels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39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504C9-821C-4AF3-AE6C-9542AA6924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Vielen</a:t>
            </a:r>
            <a:r>
              <a:rPr lang="en-US" dirty="0"/>
              <a:t> dank!</a:t>
            </a:r>
          </a:p>
        </p:txBody>
      </p:sp>
    </p:spTree>
    <p:extLst>
      <p:ext uri="{BB962C8B-B14F-4D97-AF65-F5344CB8AC3E}">
        <p14:creationId xmlns:p14="http://schemas.microsoft.com/office/powerpoint/2010/main" val="301908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6BF0BB9-A5BA-423D-AD3A-D5A5F7D08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657" y="1241720"/>
            <a:ext cx="11003492" cy="4034777"/>
          </a:xfrm>
        </p:spPr>
        <p:txBody>
          <a:bodyPr/>
          <a:lstStyle/>
          <a:p>
            <a:r>
              <a:rPr lang="de-DE" b="1" dirty="0"/>
              <a:t>Vielzahl an klimapolitischen Instrumenten im Wärmesektor: z.B. CO2-Preis, steuerliche Förderung, Effizienzstandards</a:t>
            </a:r>
          </a:p>
          <a:p>
            <a:r>
              <a:rPr lang="de-DE" b="1" dirty="0"/>
              <a:t>Trotz der Vielzahl der energie- und klimapolitischen Instrumente im Wärmesektor: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Nur wenige und teils vorläufige Studien zur Effektivität von Instrumenten im Wärme- und Verkehrssektor</a:t>
            </a:r>
          </a:p>
          <a:p>
            <a:pPr lvl="1"/>
            <a:r>
              <a:rPr lang="de-DE" dirty="0"/>
              <a:t>Fehlende passende Datengrundlage, insbesondere zu sozio-ökonomischen Angaben, zur Beantwortung dieser Fragen</a:t>
            </a:r>
          </a:p>
          <a:p>
            <a:pPr marL="342883" lvl="1" indent="0">
              <a:buNone/>
            </a:pPr>
            <a:endParaRPr lang="de-DE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de-DE" b="1" dirty="0"/>
              <a:t>Daher Aufbau einer für Deutschland repräsentativen Datengrundlage zur Heiz- und Energieinfrastruktur mit gleichen Haushalten über mehrere Jahre (zunächst 2021, 2022, 2023)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101F51-2FC0-41CB-A982-A18DEAB6A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Das Wärme- und Wohnen-Panel</a:t>
            </a:r>
            <a:endParaRPr lang="en-GB" dirty="0"/>
          </a:p>
          <a:p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A2D8EA-1F40-4EAB-BC98-48B188CEC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| </a:t>
            </a:r>
            <a:fld id="{B8D0532C-327D-44D0-91D9-C41A4A609BF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42AAAC-9B67-49BF-B317-43E2E6120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382482"/>
            <a:ext cx="10989416" cy="426812"/>
          </a:xfrm>
        </p:spPr>
        <p:txBody>
          <a:bodyPr/>
          <a:lstStyle/>
          <a:p>
            <a:r>
              <a:rPr lang="de-DE" dirty="0"/>
              <a:t>Motivation zur Etablierung Des Panels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5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6BF0BB9-A5BA-423D-AD3A-D5A5F7D08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657" y="957946"/>
            <a:ext cx="11003492" cy="4034777"/>
          </a:xfrm>
        </p:spPr>
        <p:txBody>
          <a:bodyPr/>
          <a:lstStyle/>
          <a:p>
            <a:r>
              <a:rPr lang="de-DE" b="1" dirty="0"/>
              <a:t>Laufzeit: 23. Juli bis 2. September 2021</a:t>
            </a:r>
          </a:p>
          <a:p>
            <a:pPr lvl="1"/>
            <a:r>
              <a:rPr lang="de-DE" dirty="0"/>
              <a:t>Haushalte aus </a:t>
            </a:r>
            <a:r>
              <a:rPr lang="de-DE" dirty="0" err="1"/>
              <a:t>forsa.omninet</a:t>
            </a:r>
            <a:r>
              <a:rPr lang="de-DE" dirty="0"/>
              <a:t>-Panel, repräsentativ für deutsche Wohnbevölkerung</a:t>
            </a:r>
          </a:p>
          <a:p>
            <a:pPr lvl="2"/>
            <a:r>
              <a:rPr lang="de-DE" dirty="0"/>
              <a:t>Ist-Zustand des Gebäudes/Wohnung</a:t>
            </a:r>
          </a:p>
          <a:p>
            <a:pPr lvl="2"/>
            <a:r>
              <a:rPr lang="de-DE" dirty="0"/>
              <a:t>Heizkosten</a:t>
            </a:r>
          </a:p>
          <a:p>
            <a:pPr lvl="2"/>
            <a:r>
              <a:rPr lang="de-DE" dirty="0"/>
              <a:t>Modernisierungstätigkeit</a:t>
            </a:r>
          </a:p>
          <a:p>
            <a:pPr lvl="2"/>
            <a:r>
              <a:rPr lang="de-DE" dirty="0"/>
              <a:t>Einschätzung und Haltung zu bereits eingeführten oder geplanten Politikinstrumenten im Gebäudesektor sowie zur CO</a:t>
            </a:r>
            <a:r>
              <a:rPr lang="de-DE" baseline="-25000" dirty="0"/>
              <a:t>2</a:t>
            </a:r>
            <a:r>
              <a:rPr lang="de-DE" dirty="0"/>
              <a:t>-Bepreisung</a:t>
            </a:r>
          </a:p>
          <a:p>
            <a:pPr lvl="2"/>
            <a:r>
              <a:rPr lang="de-DE" dirty="0"/>
              <a:t>Sozio-ökonomische Charakteristika, Umwelteinstellungen</a:t>
            </a:r>
            <a:endParaRPr lang="de-DE" b="1" dirty="0"/>
          </a:p>
          <a:p>
            <a:pPr lvl="1"/>
            <a:r>
              <a:rPr lang="de-DE" b="1" dirty="0"/>
              <a:t>Finale Stichprobengröße: 15.426 Personen</a:t>
            </a:r>
          </a:p>
          <a:p>
            <a:pPr lvl="1"/>
            <a:r>
              <a:rPr lang="de-DE" dirty="0" err="1"/>
              <a:t>Oversampling</a:t>
            </a:r>
            <a:r>
              <a:rPr lang="de-DE" dirty="0"/>
              <a:t> von Eigentümer*innen: ca. 65% Eigentümer*innen, 35% Mieter*innen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101F51-2FC0-41CB-A982-A18DEAB6A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Das Wärme- und Wohnen-Panel</a:t>
            </a:r>
            <a:endParaRPr lang="en-GB" dirty="0"/>
          </a:p>
          <a:p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A2D8EA-1F40-4EAB-BC98-48B188CEC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| </a:t>
            </a:r>
            <a:fld id="{B8D0532C-327D-44D0-91D9-C41A4A609BF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42AAAC-9B67-49BF-B317-43E2E6120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361464"/>
            <a:ext cx="10989416" cy="904410"/>
          </a:xfrm>
        </p:spPr>
        <p:txBody>
          <a:bodyPr/>
          <a:lstStyle/>
          <a:p>
            <a:r>
              <a:rPr lang="de-DE" dirty="0"/>
              <a:t>Erste Erhebung des wärme- und Wohnen-Panels im Jahr 2021</a:t>
            </a:r>
            <a:endParaRPr lang="en-GB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234880E-98CD-44EB-BE62-B2DAA2C2F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408770"/>
              </p:ext>
            </p:extLst>
          </p:nvPr>
        </p:nvGraphicFramePr>
        <p:xfrm>
          <a:off x="5299879" y="5348683"/>
          <a:ext cx="4236916" cy="90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458">
                  <a:extLst>
                    <a:ext uri="{9D8B030D-6E8A-4147-A177-3AD203B41FA5}">
                      <a16:colId xmlns:a16="http://schemas.microsoft.com/office/drawing/2014/main" val="4190489670"/>
                    </a:ext>
                  </a:extLst>
                </a:gridCol>
                <a:gridCol w="2118458">
                  <a:extLst>
                    <a:ext uri="{9D8B030D-6E8A-4147-A177-3AD203B41FA5}">
                      <a16:colId xmlns:a16="http://schemas.microsoft.com/office/drawing/2014/main" val="3618641750"/>
                    </a:ext>
                  </a:extLst>
                </a:gridCol>
              </a:tblGrid>
              <a:tr h="45220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Gudea" panose="020B0604020202020204" charset="0"/>
                        </a:rPr>
                        <a:t>Eigentum</a:t>
                      </a:r>
                      <a:endParaRPr lang="en-US" dirty="0">
                        <a:latin typeface="Gude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766" rtl="0" eaLnBrk="1" latinLnBrk="0" hangingPunct="1"/>
                      <a:r>
                        <a:rPr lang="en-US" sz="1350" b="1" kern="1200" dirty="0" err="1">
                          <a:solidFill>
                            <a:schemeClr val="lt1"/>
                          </a:solidFill>
                          <a:latin typeface="Gudea" panose="020B0604020202020204" charset="0"/>
                          <a:ea typeface="+mn-ea"/>
                          <a:cs typeface="+mn-cs"/>
                        </a:rPr>
                        <a:t>Miete</a:t>
                      </a:r>
                      <a:endParaRPr lang="en-US" sz="1350" b="1" kern="1200" dirty="0">
                        <a:solidFill>
                          <a:schemeClr val="lt1"/>
                        </a:solidFill>
                        <a:latin typeface="Gudea" panose="020B060402020202020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805991"/>
                  </a:ext>
                </a:extLst>
              </a:tr>
              <a:tr h="452205">
                <a:tc>
                  <a:txBody>
                    <a:bodyPr/>
                    <a:lstStyle/>
                    <a:p>
                      <a:r>
                        <a:rPr lang="en-US" dirty="0">
                          <a:latin typeface="Gudea" panose="020B0604020202020204" charset="0"/>
                        </a:rPr>
                        <a:t>10.015 (64,92%)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766" rtl="0" eaLnBrk="1" latinLnBrk="0" hangingPunct="1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Gudea" panose="020B0604020202020204" charset="0"/>
                          <a:ea typeface="+mn-ea"/>
                          <a:cs typeface="+mn-cs"/>
                        </a:rPr>
                        <a:t>5.411 (35,08%)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075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84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7A67F9-EBB3-7248-06D0-1758794957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| </a:t>
            </a:r>
            <a:fld id="{B8D0532C-327D-44D0-91D9-C41A4A609BF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4379B06-8546-FF35-C25B-08EBFC4C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193300"/>
            <a:ext cx="10989416" cy="904410"/>
          </a:xfrm>
        </p:spPr>
        <p:txBody>
          <a:bodyPr/>
          <a:lstStyle/>
          <a:p>
            <a:r>
              <a:rPr lang="en-US" dirty="0" err="1"/>
              <a:t>Verteilung</a:t>
            </a:r>
            <a:r>
              <a:rPr lang="en-US" dirty="0"/>
              <a:t> der </a:t>
            </a:r>
            <a:r>
              <a:rPr lang="en-US" dirty="0" err="1"/>
              <a:t>haushalte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die </a:t>
            </a:r>
            <a:r>
              <a:rPr lang="en-US" dirty="0" err="1"/>
              <a:t>bundesländer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1153FB-5EB6-FDDD-7292-77A020093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2" y="657579"/>
            <a:ext cx="6462717" cy="4701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6A6987A2-089C-DF50-B539-F09DA5E427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01213" y="6325279"/>
            <a:ext cx="6101587" cy="263236"/>
          </a:xfrm>
        </p:spPr>
        <p:txBody>
          <a:bodyPr/>
          <a:lstStyle/>
          <a:p>
            <a:r>
              <a:rPr lang="de-DE" dirty="0"/>
              <a:t>Das Wärme- und Wohnen-Panel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87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2ABC5F9-E932-4556-B86E-51B063EFF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644" y="4710046"/>
            <a:ext cx="11003493" cy="786478"/>
          </a:xfrm>
        </p:spPr>
        <p:txBody>
          <a:bodyPr/>
          <a:lstStyle/>
          <a:p>
            <a:r>
              <a:rPr lang="de-DE" dirty="0"/>
              <a:t>Zentralheizung hat einen Anteil von mehr als 80%, raumweise Beheizung gibt es kaum noch</a:t>
            </a:r>
            <a:endParaRPr lang="de-DE" baseline="30000" dirty="0"/>
          </a:p>
          <a:p>
            <a:r>
              <a:rPr lang="de-DE" dirty="0"/>
              <a:t>Gas und Heizöl die verbreitetsten Brennstoffe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C80502-D063-47FB-A557-2E8EF4FC7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| </a:t>
            </a:r>
            <a:fld id="{B8D0532C-327D-44D0-91D9-C41A4A609BF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D18723-9087-46AE-8057-C2E9E73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3" y="172280"/>
            <a:ext cx="10989416" cy="904410"/>
          </a:xfrm>
        </p:spPr>
        <p:txBody>
          <a:bodyPr/>
          <a:lstStyle/>
          <a:p>
            <a:r>
              <a:rPr lang="de-DE" dirty="0"/>
              <a:t>Heizungsarten in der </a:t>
            </a:r>
            <a:r>
              <a:rPr lang="de-DE" dirty="0" err="1"/>
              <a:t>stichprobe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7D7C7D-76CE-4A21-AD64-536FDF5F2386}"/>
              </a:ext>
            </a:extLst>
          </p:cNvPr>
          <p:cNvSpPr txBox="1"/>
          <p:nvPr/>
        </p:nvSpPr>
        <p:spPr>
          <a:xfrm>
            <a:off x="391583" y="4319647"/>
            <a:ext cx="524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(a) Heizungsanlagen von Mietenden und in Eigentum Wohnenden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48FF34-1110-4E49-837B-97E882324459}"/>
              </a:ext>
            </a:extLst>
          </p:cNvPr>
          <p:cNvSpPr txBox="1"/>
          <p:nvPr/>
        </p:nvSpPr>
        <p:spPr>
          <a:xfrm>
            <a:off x="5959366" y="4331107"/>
            <a:ext cx="593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(b) In der Zentralheizung benutzter Brennstoff nach Gebäudeart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AFB6DF78-A551-436F-B51D-C315F402C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01213" y="6325279"/>
            <a:ext cx="6101587" cy="263236"/>
          </a:xfrm>
        </p:spPr>
        <p:txBody>
          <a:bodyPr/>
          <a:lstStyle/>
          <a:p>
            <a:r>
              <a:rPr lang="de-DE" dirty="0"/>
              <a:t>Das Wärme- und Wohnen-Panel</a:t>
            </a:r>
            <a:endParaRPr lang="en-GB" dirty="0"/>
          </a:p>
          <a:p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E5E396D-C421-E055-EFF0-47EACE7BF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8" y="668188"/>
            <a:ext cx="4905142" cy="35673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BB1CB8A-6A16-F87C-9A5C-6C526FFA3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97" y="699718"/>
            <a:ext cx="4905143" cy="35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1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2ABC5F9-E932-4556-B86E-51B063EFF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644" y="4773107"/>
            <a:ext cx="11003493" cy="786478"/>
          </a:xfrm>
        </p:spPr>
        <p:txBody>
          <a:bodyPr/>
          <a:lstStyle/>
          <a:p>
            <a:r>
              <a:rPr lang="de-DE" dirty="0"/>
              <a:t>Kosten für Heizung und Warmwasser pro m</a:t>
            </a:r>
            <a:r>
              <a:rPr lang="de-DE" baseline="30000" dirty="0"/>
              <a:t>2 </a:t>
            </a:r>
            <a:r>
              <a:rPr lang="de-DE" dirty="0"/>
              <a:t>höher in Mietwohnungen als in Eigentumswohnungen</a:t>
            </a:r>
            <a:endParaRPr lang="de-DE" baseline="30000" dirty="0"/>
          </a:p>
          <a:p>
            <a:r>
              <a:rPr lang="de-DE" dirty="0"/>
              <a:t>Durchschnittlichen Heiz- und Warmwasserkosten pro m</a:t>
            </a:r>
            <a:r>
              <a:rPr lang="de-DE" baseline="30000" dirty="0"/>
              <a:t>2</a:t>
            </a:r>
            <a:r>
              <a:rPr lang="de-DE" dirty="0"/>
              <a:t> nehmen mit steigendem Einkommen ab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C80502-D063-47FB-A557-2E8EF4FC7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| </a:t>
            </a:r>
            <a:fld id="{B8D0532C-327D-44D0-91D9-C41A4A609BF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D18723-9087-46AE-8057-C2E9E73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256362"/>
            <a:ext cx="10989416" cy="904410"/>
          </a:xfrm>
        </p:spPr>
        <p:txBody>
          <a:bodyPr/>
          <a:lstStyle/>
          <a:p>
            <a:r>
              <a:rPr lang="de-DE" dirty="0" err="1"/>
              <a:t>ergebnisse</a:t>
            </a:r>
            <a:r>
              <a:rPr lang="de-DE" dirty="0"/>
              <a:t>: Heizkosten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F1DBC11-A4A5-4C98-A438-57766995F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4" y="752269"/>
            <a:ext cx="4905142" cy="356737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08C43A2-D327-442B-B229-E6AFB1F68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1251"/>
            <a:ext cx="4905142" cy="356737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F7D7C7D-76CE-4A21-AD64-536FDF5F2386}"/>
              </a:ext>
            </a:extLst>
          </p:cNvPr>
          <p:cNvSpPr txBox="1"/>
          <p:nvPr/>
        </p:nvSpPr>
        <p:spPr>
          <a:xfrm>
            <a:off x="454643" y="4393222"/>
            <a:ext cx="524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(a) Durchschnittliche Heiz- &amp; Warmwasserkosten pro m</a:t>
            </a:r>
            <a:r>
              <a:rPr lang="de-DE" sz="1200" b="1" baseline="30000" dirty="0">
                <a:solidFill>
                  <a:schemeClr val="tx2"/>
                </a:solidFill>
                <a:latin typeface="Gudea" pitchFamily="50" charset="0"/>
              </a:rPr>
              <a:t>2</a:t>
            </a:r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48FF34-1110-4E49-837B-97E882324459}"/>
              </a:ext>
            </a:extLst>
          </p:cNvPr>
          <p:cNvSpPr txBox="1"/>
          <p:nvPr/>
        </p:nvSpPr>
        <p:spPr>
          <a:xfrm>
            <a:off x="6096000" y="4352121"/>
            <a:ext cx="593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(b) Durchschnittliche Heiz- &amp; Warmwasserkosten pro m</a:t>
            </a:r>
            <a:r>
              <a:rPr lang="de-DE" sz="1200" b="1" baseline="30000" dirty="0">
                <a:solidFill>
                  <a:schemeClr val="tx2"/>
                </a:solidFill>
                <a:latin typeface="Gudea" pitchFamily="50" charset="0"/>
              </a:rPr>
              <a:t>2</a:t>
            </a:r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 nach Einkommen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AFB6DF78-A551-436F-B51D-C315F402C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01213" y="6325279"/>
            <a:ext cx="6101587" cy="263236"/>
          </a:xfrm>
        </p:spPr>
        <p:txBody>
          <a:bodyPr/>
          <a:lstStyle/>
          <a:p>
            <a:r>
              <a:rPr lang="de-DE" dirty="0"/>
              <a:t>Das Wärme- und Wohnen-Panel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10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2ABC5F9-E932-4556-B86E-51B063EFF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644" y="4876845"/>
            <a:ext cx="11420681" cy="786478"/>
          </a:xfrm>
        </p:spPr>
        <p:txBody>
          <a:bodyPr/>
          <a:lstStyle/>
          <a:p>
            <a:r>
              <a:rPr lang="de-DE" dirty="0"/>
              <a:t>In Eigentum befindliche Wohngebäude werden eher modernisiert als vermietete Gebäude</a:t>
            </a:r>
            <a:endParaRPr lang="de-DE" baseline="30000" dirty="0"/>
          </a:p>
          <a:p>
            <a:r>
              <a:rPr lang="de-DE" dirty="0"/>
              <a:t>Modernisierungsaktivitäten von öffentlichen Wohnungsunternehmen/-gesellschaften höher als in privat vermieteten Gebäuden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C80502-D063-47FB-A557-2E8EF4FC7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| </a:t>
            </a:r>
            <a:fld id="{B8D0532C-327D-44D0-91D9-C41A4A609BF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D18723-9087-46AE-8057-C2E9E73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266874"/>
            <a:ext cx="10989416" cy="904410"/>
          </a:xfrm>
        </p:spPr>
        <p:txBody>
          <a:bodyPr/>
          <a:lstStyle/>
          <a:p>
            <a:r>
              <a:rPr lang="de-DE" dirty="0" err="1"/>
              <a:t>ergebnisse</a:t>
            </a:r>
            <a:r>
              <a:rPr lang="de-DE" dirty="0"/>
              <a:t>: Modernisierungen Eigentum versus miete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7D7C7D-76CE-4A21-AD64-536FDF5F2386}"/>
              </a:ext>
            </a:extLst>
          </p:cNvPr>
          <p:cNvSpPr txBox="1"/>
          <p:nvPr/>
        </p:nvSpPr>
        <p:spPr>
          <a:xfrm>
            <a:off x="454643" y="4351180"/>
            <a:ext cx="5514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(a) Anteil der Befragten, bei denen seit 2000 mindestens  1 Modernisierungsmaßnahme umgesetzt wurde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48FF34-1110-4E49-837B-97E882324459}"/>
              </a:ext>
            </a:extLst>
          </p:cNvPr>
          <p:cNvSpPr txBox="1"/>
          <p:nvPr/>
        </p:nvSpPr>
        <p:spPr>
          <a:xfrm>
            <a:off x="6096000" y="4341612"/>
            <a:ext cx="593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(b) Anteil der Befragten, bei denen seit 2000 mindestens 1 Modernisierungsmaßnahme umgesetzt wurde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AFB6DF78-A551-436F-B51D-C315F402C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01213" y="6325279"/>
            <a:ext cx="6101587" cy="263236"/>
          </a:xfrm>
        </p:spPr>
        <p:txBody>
          <a:bodyPr/>
          <a:lstStyle/>
          <a:p>
            <a:r>
              <a:rPr lang="de-DE" dirty="0"/>
              <a:t>Das Wärme- und Wohnen-Panel</a:t>
            </a:r>
            <a:endParaRPr lang="en-GB" dirty="0"/>
          </a:p>
          <a:p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285750-B8CB-AAA1-E563-03BFE4223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3" y="689210"/>
            <a:ext cx="4905142" cy="35673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279CCCD-490C-8116-6F90-4801B2D5A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89213"/>
            <a:ext cx="4905142" cy="35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3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2ABC5F9-E932-4556-B86E-51B063EFF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644" y="4741187"/>
            <a:ext cx="11003493" cy="786478"/>
          </a:xfrm>
        </p:spPr>
        <p:txBody>
          <a:bodyPr/>
          <a:lstStyle/>
          <a:p>
            <a:r>
              <a:rPr lang="de-DE" dirty="0"/>
              <a:t>Kaum Unterschiede in Modernisierungstätigkeit zwischen in Eigentum Wohnenden mit unterschiedlichem Einkommen</a:t>
            </a:r>
            <a:endParaRPr lang="de-DE" baseline="30000" dirty="0"/>
          </a:p>
          <a:p>
            <a:r>
              <a:rPr lang="de-DE" dirty="0"/>
              <a:t>Nur 25-30 Prozent der Wohnungseigentümer fühlen sich gut informiert über Förderprogramme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C80502-D063-47FB-A557-2E8EF4FC7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| </a:t>
            </a:r>
            <a:fld id="{B8D0532C-327D-44D0-91D9-C41A4A609BF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D18723-9087-46AE-8057-C2E9E73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224826"/>
            <a:ext cx="10989416" cy="904410"/>
          </a:xfrm>
        </p:spPr>
        <p:txBody>
          <a:bodyPr/>
          <a:lstStyle/>
          <a:p>
            <a:r>
              <a:rPr lang="de-DE" dirty="0" err="1"/>
              <a:t>ergebnisse</a:t>
            </a:r>
            <a:r>
              <a:rPr lang="de-DE" dirty="0"/>
              <a:t>: Modernisierungen in </a:t>
            </a:r>
            <a:r>
              <a:rPr lang="de-DE" dirty="0" err="1"/>
              <a:t>eigentum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7D7C7D-76CE-4A21-AD64-536FDF5F2386}"/>
              </a:ext>
            </a:extLst>
          </p:cNvPr>
          <p:cNvSpPr txBox="1"/>
          <p:nvPr/>
        </p:nvSpPr>
        <p:spPr>
          <a:xfrm>
            <a:off x="454643" y="4256586"/>
            <a:ext cx="524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(a) Anteil der in Eigentum Wohnenden, die seit 2000 modernisiert haben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E283C8-41A8-48A9-A6F7-A55CDE89E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3" y="647170"/>
            <a:ext cx="4905142" cy="3567376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65CB34F-07D9-4655-A3AF-CF1D23946B94}"/>
              </a:ext>
            </a:extLst>
          </p:cNvPr>
          <p:cNvGrpSpPr/>
          <p:nvPr/>
        </p:nvGrpSpPr>
        <p:grpSpPr>
          <a:xfrm>
            <a:off x="5744622" y="657681"/>
            <a:ext cx="5960597" cy="3873945"/>
            <a:chOff x="6070441" y="1036049"/>
            <a:chExt cx="5960597" cy="4068998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9548FF34-1110-4E49-837B-97E882324459}"/>
                </a:ext>
              </a:extLst>
            </p:cNvPr>
            <p:cNvSpPr txBox="1"/>
            <p:nvPr/>
          </p:nvSpPr>
          <p:spPr>
            <a:xfrm>
              <a:off x="6096000" y="4828048"/>
              <a:ext cx="59350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chemeClr val="tx2"/>
                  </a:solidFill>
                  <a:latin typeface="Gudea" pitchFamily="50" charset="0"/>
                </a:rPr>
                <a:t>(b) Zustimmungsanteil der in Eigentum Wohnenden zu Modernisierungen</a:t>
              </a: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B291EB1-99C1-4C36-9ABF-43A67162E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441" y="1036049"/>
              <a:ext cx="4905142" cy="3567376"/>
            </a:xfrm>
            <a:prstGeom prst="rect">
              <a:avLst/>
            </a:prstGeom>
          </p:spPr>
        </p:pic>
      </p:grp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BF2111A5-1CB7-46C2-8E47-28867F609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01213" y="6325279"/>
            <a:ext cx="6101587" cy="263236"/>
          </a:xfrm>
        </p:spPr>
        <p:txBody>
          <a:bodyPr/>
          <a:lstStyle/>
          <a:p>
            <a:r>
              <a:rPr lang="de-DE" dirty="0"/>
              <a:t>Das Wärme- und Wohnen-Panel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2ABC5F9-E932-4556-B86E-51B063EFF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644" y="4795512"/>
            <a:ext cx="11003493" cy="786478"/>
          </a:xfrm>
        </p:spPr>
        <p:txBody>
          <a:bodyPr/>
          <a:lstStyle/>
          <a:p>
            <a:r>
              <a:rPr lang="de-DE" dirty="0"/>
              <a:t>Bestehende Politikmaßnahmen im Gebäudesektor werden von Mehrheit der Befragten akzeptiert</a:t>
            </a:r>
            <a:endParaRPr lang="de-DE" baseline="30000" dirty="0"/>
          </a:p>
          <a:p>
            <a:r>
              <a:rPr lang="de-DE" dirty="0"/>
              <a:t>Eine Gebäudeklimaabgabe und Einbauverbot von Gaskesseln sind unbeliebte Maßnahmen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C80502-D063-47FB-A557-2E8EF4FC7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| </a:t>
            </a:r>
            <a:fld id="{B8D0532C-327D-44D0-91D9-C41A4A609BF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D18723-9087-46AE-8057-C2E9E73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277387"/>
            <a:ext cx="10989416" cy="481664"/>
          </a:xfrm>
        </p:spPr>
        <p:txBody>
          <a:bodyPr/>
          <a:lstStyle/>
          <a:p>
            <a:r>
              <a:rPr lang="de-DE" dirty="0" err="1"/>
              <a:t>ergebnisse</a:t>
            </a:r>
            <a:r>
              <a:rPr lang="de-DE" dirty="0"/>
              <a:t>: </a:t>
            </a:r>
            <a:r>
              <a:rPr lang="de-DE" dirty="0" err="1"/>
              <a:t>zustimmung</a:t>
            </a:r>
            <a:r>
              <a:rPr lang="de-DE" dirty="0"/>
              <a:t> zu politikmaßnahmen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7D7C7D-76CE-4A21-AD64-536FDF5F2386}"/>
              </a:ext>
            </a:extLst>
          </p:cNvPr>
          <p:cNvSpPr txBox="1"/>
          <p:nvPr/>
        </p:nvSpPr>
        <p:spPr>
          <a:xfrm>
            <a:off x="454643" y="4445775"/>
            <a:ext cx="524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(a) Zustimmungsanteil zu bestehenden Maßnahmen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48FF34-1110-4E49-837B-97E882324459}"/>
              </a:ext>
            </a:extLst>
          </p:cNvPr>
          <p:cNvSpPr txBox="1"/>
          <p:nvPr/>
        </p:nvSpPr>
        <p:spPr>
          <a:xfrm>
            <a:off x="5843753" y="4436207"/>
            <a:ext cx="593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  <a:latin typeface="Gudea" pitchFamily="50" charset="0"/>
              </a:rPr>
              <a:t>(b) Zustimmungsanteil zu diskutierten Maßnahmen</a:t>
            </a: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BF2111A5-1CB7-46C2-8E47-28867F609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01213" y="6325279"/>
            <a:ext cx="6101587" cy="263236"/>
          </a:xfrm>
        </p:spPr>
        <p:txBody>
          <a:bodyPr/>
          <a:lstStyle/>
          <a:p>
            <a:r>
              <a:rPr lang="de-DE" dirty="0"/>
              <a:t>Das Wärme- und Wohnen-Panel</a:t>
            </a:r>
            <a:endParaRPr lang="en-GB" dirty="0"/>
          </a:p>
          <a:p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2422FA-D066-4F99-B7B1-3617E700D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8" y="773292"/>
            <a:ext cx="4905143" cy="356737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7A1AB5-80BF-48C6-AC72-F931AC5EF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90" y="752274"/>
            <a:ext cx="4905143" cy="35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48882"/>
      </p:ext>
    </p:extLst>
  </p:cSld>
  <p:clrMapOvr>
    <a:masterClrMapping/>
  </p:clrMapOvr>
</p:sld>
</file>

<file path=ppt/theme/theme1.xml><?xml version="1.0" encoding="utf-8"?>
<a:theme xmlns:a="http://schemas.openxmlformats.org/drawingml/2006/main" name="181205_ENavi-DEU PPT Vorlage_4-3_13">
  <a:themeElements>
    <a:clrScheme name="Kopernikus Projekte">
      <a:dk1>
        <a:sysClr val="windowText" lastClr="000000"/>
      </a:dk1>
      <a:lt1>
        <a:sysClr val="window" lastClr="FFFFFF"/>
      </a:lt1>
      <a:dk2>
        <a:srgbClr val="57656C"/>
      </a:dk2>
      <a:lt2>
        <a:srgbClr val="E2E9ED"/>
      </a:lt2>
      <a:accent1>
        <a:srgbClr val="8F3547"/>
      </a:accent1>
      <a:accent2>
        <a:srgbClr val="228F9C"/>
      </a:accent2>
      <a:accent3>
        <a:srgbClr val="008DB4"/>
      </a:accent3>
      <a:accent4>
        <a:srgbClr val="004276"/>
      </a:accent4>
      <a:accent5>
        <a:srgbClr val="FFFFFF"/>
      </a:accent5>
      <a:accent6>
        <a:srgbClr val="FFFFFF"/>
      </a:accent6>
      <a:hlink>
        <a:srgbClr val="57656C"/>
      </a:hlink>
      <a:folHlink>
        <a:srgbClr val="57656C"/>
      </a:folHlink>
    </a:clrScheme>
    <a:fontScheme name="Kopernikus Projek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80923_ENavi-DEU PPT Vorlage_4-3_13.pptx" id="{2067D517-714E-4087-B535-68EBE017F1D1}" vid="{69171B15-5DB2-485B-AD48-5A96F384F76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8D967E016FE14FA8C94CC7C8F6883D" ma:contentTypeVersion="2" ma:contentTypeDescription="Ein neues Dokument erstellen." ma:contentTypeScope="" ma:versionID="2c9f07354cc463a4538e02de8cf78ba5">
  <xsd:schema xmlns:xsd="http://www.w3.org/2001/XMLSchema" xmlns:xs="http://www.w3.org/2001/XMLSchema" xmlns:p="http://schemas.microsoft.com/office/2006/metadata/properties" xmlns:ns2="9afee001-31c9-4e9a-b3e0-081a8a4dfeb0" targetNamespace="http://schemas.microsoft.com/office/2006/metadata/properties" ma:root="true" ma:fieldsID="fd7ae7897e8e95e599625f19b14b0ba4" ns2:_="">
    <xsd:import namespace="9afee001-31c9-4e9a-b3e0-081a8a4dfe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ee001-31c9-4e9a-b3e0-081a8a4dfe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A34AB9-5978-43A2-88E4-FA77E2B574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219BE0-E892-4A27-BA19-B40A1ECB8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ee001-31c9-4e9a-b3e0-081a8a4dfe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4649A0-678F-4533-8001-DF1045A23D5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afee001-31c9-4e9a-b3e0-081a8a4dfeb0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181205_ENavi-DEU PPT Vorlage_4-3_13</Template>
  <TotalTime>0</TotalTime>
  <Words>1510</Words>
  <Application>Microsoft Office PowerPoint</Application>
  <PresentationFormat>Breitbild</PresentationFormat>
  <Paragraphs>170</Paragraphs>
  <Slides>15</Slides>
  <Notes>12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Wingdings</vt:lpstr>
      <vt:lpstr>Gudea</vt:lpstr>
      <vt:lpstr>Verdana</vt:lpstr>
      <vt:lpstr>Times New Roman</vt:lpstr>
      <vt:lpstr>Arial</vt:lpstr>
      <vt:lpstr>Calibri</vt:lpstr>
      <vt:lpstr>181205_ENavi-DEU PPT Vorlage_4-3_13</vt:lpstr>
      <vt:lpstr>Das Wärme- und Wohnen-panel zur analyse des wärmesektors  RWI – Leibniz-Institut für Wirtschaftsforschung &amp; Potsdam-Institut für Klimafolgenforschung (PIK)  Prof. Dr. Manuel Frondel, RWI und Ruhr-Universität Bochum</vt:lpstr>
      <vt:lpstr>Motivation zur Etablierung Des Panels </vt:lpstr>
      <vt:lpstr>Erste Erhebung des wärme- und Wohnen-Panels im Jahr 2021</vt:lpstr>
      <vt:lpstr>Verteilung der haushalte über die bundesländer</vt:lpstr>
      <vt:lpstr>Heizungsarten in der stichprobe</vt:lpstr>
      <vt:lpstr>ergebnisse: Heizkosten</vt:lpstr>
      <vt:lpstr>ergebnisse: Modernisierungen Eigentum versus miete</vt:lpstr>
      <vt:lpstr>ergebnisse: Modernisierungen in eigentum</vt:lpstr>
      <vt:lpstr>ergebnisse: zustimmung zu politikmaßnahmen</vt:lpstr>
      <vt:lpstr>ergebnisse: wahrgenommene effektivität der politikmaßnahmen</vt:lpstr>
      <vt:lpstr>ergebnisse: co2-Bepreisung</vt:lpstr>
      <vt:lpstr>ergebnisse: wahrnehmung und akzeptanz der co2-Bepreisung</vt:lpstr>
      <vt:lpstr>ergebnisse: meinung zu energiekostenentwicklung</vt:lpstr>
      <vt:lpstr>2. Erhebung des wärme- und Wohnen-Panels</vt:lpstr>
      <vt:lpstr>Vielen dank!</vt:lpstr>
    </vt:vector>
  </TitlesOfParts>
  <Company>PTJ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Kopernikus-Projekt ENavi</dc:title>
  <dc:creator>Sonnet, Carola</dc:creator>
  <cp:lastModifiedBy>Heitkamp, Thorsten</cp:lastModifiedBy>
  <cp:revision>57</cp:revision>
  <cp:lastPrinted>2022-11-07T08:44:14Z</cp:lastPrinted>
  <dcterms:created xsi:type="dcterms:W3CDTF">2018-12-06T08:44:47Z</dcterms:created>
  <dcterms:modified xsi:type="dcterms:W3CDTF">2022-11-07T14:52:08Z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0x0101007E8D967E016FE14FA8C94CC7C8F6883D</vt:lpwstr>
  </property>
</Properties>
</file>